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63" r:id="rId2"/>
    <p:sldId id="257" r:id="rId3"/>
    <p:sldId id="285" r:id="rId4"/>
    <p:sldId id="290" r:id="rId5"/>
    <p:sldId id="293" r:id="rId6"/>
    <p:sldId id="296" r:id="rId7"/>
    <p:sldId id="294" r:id="rId8"/>
    <p:sldId id="295" r:id="rId9"/>
    <p:sldId id="299" r:id="rId10"/>
    <p:sldId id="275" r:id="rId11"/>
    <p:sldId id="298" r:id="rId12"/>
    <p:sldId id="297" r:id="rId13"/>
    <p:sldId id="288" r:id="rId14"/>
    <p:sldId id="307" r:id="rId15"/>
    <p:sldId id="308" r:id="rId16"/>
    <p:sldId id="267" r:id="rId17"/>
    <p:sldId id="258" r:id="rId18"/>
    <p:sldId id="268" r:id="rId19"/>
    <p:sldId id="269" r:id="rId20"/>
    <p:sldId id="272" r:id="rId21"/>
    <p:sldId id="277" r:id="rId22"/>
    <p:sldId id="276" r:id="rId23"/>
    <p:sldId id="270" r:id="rId24"/>
    <p:sldId id="278" r:id="rId25"/>
    <p:sldId id="280" r:id="rId26"/>
    <p:sldId id="260" r:id="rId27"/>
    <p:sldId id="301" r:id="rId28"/>
    <p:sldId id="312" r:id="rId29"/>
    <p:sldId id="304" r:id="rId30"/>
    <p:sldId id="313" r:id="rId31"/>
    <p:sldId id="302" r:id="rId32"/>
    <p:sldId id="311" r:id="rId33"/>
    <p:sldId id="310" r:id="rId34"/>
    <p:sldId id="305" r:id="rId35"/>
    <p:sldId id="309" r:id="rId36"/>
    <p:sldId id="282" r:id="rId37"/>
    <p:sldId id="259" r:id="rId38"/>
    <p:sldId id="283" r:id="rId39"/>
    <p:sldId id="281" r:id="rId40"/>
    <p:sldId id="284" r:id="rId41"/>
    <p:sldId id="264" r:id="rId42"/>
    <p:sldId id="306" r:id="rId43"/>
    <p:sldId id="265" r:id="rId44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19E41FF-03C5-4412-BE2A-C21BC9CFACC1}">
          <p14:sldIdLst>
            <p14:sldId id="263"/>
          </p14:sldIdLst>
        </p14:section>
        <p14:section name="Introduction" id="{37D57E55-99FB-42FD-B5C3-7856B54B0CD0}">
          <p14:sldIdLst>
            <p14:sldId id="257"/>
            <p14:sldId id="285"/>
            <p14:sldId id="290"/>
            <p14:sldId id="293"/>
            <p14:sldId id="296"/>
            <p14:sldId id="294"/>
            <p14:sldId id="295"/>
            <p14:sldId id="299"/>
            <p14:sldId id="275"/>
            <p14:sldId id="298"/>
            <p14:sldId id="297"/>
          </p14:sldIdLst>
        </p14:section>
        <p14:section name="Literature Overview" id="{6F9D7CAA-E8A7-4920-8A1B-7A54CC33C325}">
          <p14:sldIdLst>
            <p14:sldId id="288"/>
            <p14:sldId id="307"/>
            <p14:sldId id="308"/>
            <p14:sldId id="267"/>
            <p14:sldId id="258"/>
            <p14:sldId id="268"/>
            <p14:sldId id="269"/>
            <p14:sldId id="272"/>
            <p14:sldId id="277"/>
            <p14:sldId id="276"/>
            <p14:sldId id="270"/>
            <p14:sldId id="278"/>
            <p14:sldId id="280"/>
          </p14:sldIdLst>
        </p14:section>
        <p14:section name="Methodology" id="{4946D8B1-35FA-45A1-A969-A0E4913B7595}">
          <p14:sldIdLst>
            <p14:sldId id="260"/>
            <p14:sldId id="301"/>
            <p14:sldId id="312"/>
            <p14:sldId id="304"/>
            <p14:sldId id="313"/>
            <p14:sldId id="302"/>
            <p14:sldId id="311"/>
            <p14:sldId id="310"/>
            <p14:sldId id="305"/>
            <p14:sldId id="309"/>
          </p14:sldIdLst>
        </p14:section>
        <p14:section name="Results" id="{7E4CD1D5-34A5-4B27-B689-DE1347AD2860}">
          <p14:sldIdLst>
            <p14:sldId id="282"/>
            <p14:sldId id="259"/>
            <p14:sldId id="283"/>
            <p14:sldId id="281"/>
            <p14:sldId id="284"/>
            <p14:sldId id="264"/>
            <p14:sldId id="30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B0F0"/>
    <a:srgbClr val="822433"/>
    <a:srgbClr val="648D65"/>
    <a:srgbClr val="94DAEF"/>
    <a:srgbClr val="90BA8C"/>
    <a:srgbClr val="BB8876"/>
    <a:srgbClr val="EFD799"/>
    <a:srgbClr val="CCCCCC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0" autoAdjust="0"/>
    <p:restoredTop sz="73254" autoAdjust="0"/>
  </p:normalViewPr>
  <p:slideViewPr>
    <p:cSldViewPr>
      <p:cViewPr varScale="1">
        <p:scale>
          <a:sx n="63" d="100"/>
          <a:sy n="63" d="100"/>
        </p:scale>
        <p:origin x="2155" y="62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33" d="100"/>
        <a:sy n="133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CCE204F-0B0E-8253-9042-2CA718CCA6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5ED8D7C-E2AE-80AE-A7E3-1CF7FB5F36F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1FCFFA3-A44D-D7E0-8DC6-4BA1029079E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3943D86-496E-2B8D-F197-222544D4DD5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D90BE10-2949-40E5-93A7-96CF286474E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52F0C7F-F4A5-ED53-868C-C615567C78A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6C540E8-356C-9055-A313-272A58ABAF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454D2C3-2510-4D03-B472-68910886543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D535CA8-35B4-F3DF-86D5-567BF5663CB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39DB7E42-BDD8-473C-8C72-3E57C9D509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F17E667-9585-BE4B-DEA1-F7A99707AC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E46A100-CE4F-444A-B2FF-C030896C0F9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89F273A5-D4B2-CBFA-3240-FB6AB2BFA1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F795FB-3D01-4CBF-98CA-EE22732EF04E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274C35E-5258-C764-693C-C053F00364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A38F14AC-BE81-CE28-208D-BD71AC9BD8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Proposed</a:t>
            </a:r>
            <a:r>
              <a:rPr lang="it-IT" altLang="it-IT" i="0" dirty="0"/>
              <a:t> in 2014, the </a:t>
            </a:r>
            <a:r>
              <a:rPr lang="it-IT" altLang="it-IT" i="1" dirty="0" err="1"/>
              <a:t>attention</a:t>
            </a:r>
            <a:r>
              <a:rPr lang="it-IT" altLang="it-IT" i="0" dirty="0"/>
              <a:t>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highly</a:t>
            </a:r>
            <a:r>
              <a:rPr lang="it-IT" altLang="it-IT" i="0" dirty="0"/>
              <a:t> </a:t>
            </a:r>
            <a:r>
              <a:rPr lang="it-IT" altLang="it-IT" i="0" dirty="0" err="1"/>
              <a:t>improved</a:t>
            </a:r>
            <a:r>
              <a:rPr lang="it-IT" altLang="it-IT" i="0" dirty="0"/>
              <a:t> the </a:t>
            </a:r>
            <a:r>
              <a:rPr lang="it-IT" altLang="it-IT" i="0" dirty="0" err="1"/>
              <a:t>quality</a:t>
            </a:r>
            <a:r>
              <a:rPr lang="it-IT" altLang="it-IT" i="0" dirty="0"/>
              <a:t> of machine </a:t>
            </a:r>
            <a:r>
              <a:rPr lang="it-IT" altLang="it-IT" i="0" dirty="0" err="1"/>
              <a:t>translation</a:t>
            </a:r>
            <a:r>
              <a:rPr lang="it-IT" altLang="it-IT" i="0" dirty="0"/>
              <a:t> systems (</a:t>
            </a:r>
            <a:r>
              <a:rPr lang="it-IT" altLang="it-IT" i="0" dirty="0" err="1"/>
              <a:t>as</a:t>
            </a:r>
            <a:r>
              <a:rPr lang="it-IT" altLang="it-IT" i="0" dirty="0"/>
              <a:t> Google </a:t>
            </a:r>
            <a:r>
              <a:rPr lang="it-IT" altLang="it-IT" i="0" dirty="0" err="1"/>
              <a:t>Translate</a:t>
            </a:r>
            <a:r>
              <a:rPr lang="it-IT" altLang="it-IT" i="0" dirty="0"/>
              <a:t>): by </a:t>
            </a:r>
            <a:r>
              <a:rPr lang="it-IT" altLang="it-IT" i="0" dirty="0" err="1"/>
              <a:t>allowing</a:t>
            </a:r>
            <a:r>
              <a:rPr lang="it-IT" altLang="it-IT" i="0" dirty="0"/>
              <a:t> the model to </a:t>
            </a:r>
            <a:r>
              <a:rPr lang="it-IT" altLang="it-IT" b="1" i="0" dirty="0"/>
              <a:t>focus</a:t>
            </a:r>
            <a:r>
              <a:rPr lang="it-IT" altLang="it-IT" i="0" dirty="0"/>
              <a:t> on the </a:t>
            </a:r>
            <a:r>
              <a:rPr lang="it-IT" altLang="it-IT" b="1" i="0" dirty="0" err="1"/>
              <a:t>relevant</a:t>
            </a:r>
            <a:r>
              <a:rPr lang="it-IT" altLang="it-IT" i="0" dirty="0"/>
              <a:t> </a:t>
            </a:r>
            <a:r>
              <a:rPr lang="it-IT" altLang="it-IT" b="1" i="0" dirty="0"/>
              <a:t>parts</a:t>
            </a:r>
            <a:r>
              <a:rPr lang="it-IT" altLang="it-IT" i="0" dirty="0"/>
              <a:t> of the input </a:t>
            </a:r>
            <a:r>
              <a:rPr lang="it-IT" altLang="it-IT" b="1" i="0" dirty="0" err="1"/>
              <a:t>sequence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0" dirty="0" err="1"/>
              <a:t>needed</a:t>
            </a:r>
            <a:r>
              <a:rPr lang="it-IT" altLang="it-IT" i="0" dirty="0"/>
              <a:t>, and bypass the </a:t>
            </a:r>
            <a:r>
              <a:rPr lang="it-IT" altLang="it-IT" i="0" dirty="0" err="1"/>
              <a:t>others</a:t>
            </a:r>
            <a:r>
              <a:rPr lang="it-IT" altLang="it-IT" i="0" dirty="0"/>
              <a:t>.</a:t>
            </a:r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Computing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 err="1"/>
              <a:t>requires</a:t>
            </a:r>
            <a:r>
              <a:rPr lang="it-IT" altLang="it-IT" i="0" dirty="0"/>
              <a:t> 6 steps: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/>
              <a:t>From the </a:t>
            </a:r>
            <a:r>
              <a:rPr lang="it-IT" altLang="it-IT" b="1" i="0" dirty="0" err="1"/>
              <a:t>original</a:t>
            </a:r>
            <a:r>
              <a:rPr lang="it-IT" altLang="it-IT" b="1" i="0" dirty="0"/>
              <a:t> </a:t>
            </a:r>
            <a:r>
              <a:rPr lang="it-IT" altLang="it-IT" b="1" i="0" dirty="0" err="1"/>
              <a:t>embedding</a:t>
            </a:r>
            <a:r>
              <a:rPr lang="it-IT" altLang="it-IT" b="1" i="0" dirty="0"/>
              <a:t> </a:t>
            </a:r>
            <a:r>
              <a:rPr lang="it-IT" altLang="it-IT" i="0" dirty="0"/>
              <a:t>of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1" dirty="0"/>
              <a:t>word </a:t>
            </a:r>
            <a:r>
              <a:rPr lang="it-IT" altLang="it-IT" i="0" dirty="0" err="1"/>
              <a:t>we</a:t>
            </a:r>
            <a:r>
              <a:rPr lang="it-IT" altLang="it-IT" i="0" dirty="0"/>
              <a:t> create the 3 </a:t>
            </a:r>
            <a:r>
              <a:rPr lang="it-IT" altLang="it-IT" i="0" dirty="0" err="1"/>
              <a:t>vectors</a:t>
            </a:r>
            <a:r>
              <a:rPr lang="it-IT" altLang="it-IT" i="0" dirty="0"/>
              <a:t> named </a:t>
            </a:r>
            <a:r>
              <a:rPr lang="it-IT" altLang="it-IT" b="1" i="1" dirty="0"/>
              <a:t>Query</a:t>
            </a:r>
            <a:r>
              <a:rPr lang="it-IT" altLang="it-IT" i="1" dirty="0"/>
              <a:t>, </a:t>
            </a:r>
            <a:r>
              <a:rPr lang="it-IT" altLang="it-IT" b="1" i="1" dirty="0"/>
              <a:t>Key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b="1" i="0" dirty="0"/>
              <a:t>Value</a:t>
            </a:r>
            <a:r>
              <a:rPr lang="it-IT" altLang="it-IT" i="0" dirty="0"/>
              <a:t> (to do so, </a:t>
            </a:r>
            <a:r>
              <a:rPr lang="it-IT" altLang="it-IT" i="0" dirty="0" err="1"/>
              <a:t>we</a:t>
            </a:r>
            <a:r>
              <a:rPr lang="it-IT" altLang="it-IT" i="0" dirty="0"/>
              <a:t> use 3 </a:t>
            </a:r>
            <a:r>
              <a:rPr lang="it-IT" altLang="it-IT" i="0" dirty="0" err="1"/>
              <a:t>trainable</a:t>
            </a:r>
            <a:r>
              <a:rPr lang="it-IT" altLang="it-IT" i="0" dirty="0"/>
              <a:t> </a:t>
            </a:r>
            <a:r>
              <a:rPr lang="it-IT" altLang="it-IT" i="0" dirty="0" err="1"/>
              <a:t>matrices</a:t>
            </a:r>
            <a:r>
              <a:rPr lang="it-IT" altLang="it-IT" i="0" dirty="0"/>
              <a:t> </a:t>
            </a:r>
            <a:r>
              <a:rPr lang="it-IT" altLang="it-IT" i="1" dirty="0"/>
              <a:t>W</a:t>
            </a:r>
            <a:r>
              <a:rPr lang="it-IT" altLang="it-IT" sz="1400" i="1" baseline="30000" dirty="0"/>
              <a:t>Q</a:t>
            </a:r>
            <a:r>
              <a:rPr lang="it-IT" altLang="it-IT" i="1" dirty="0"/>
              <a:t>, W</a:t>
            </a:r>
            <a:r>
              <a:rPr lang="it-IT" altLang="it-IT" i="1" baseline="30000" dirty="0"/>
              <a:t>K </a:t>
            </a:r>
            <a:r>
              <a:rPr lang="it-IT" altLang="it-IT" i="1" dirty="0"/>
              <a:t>W</a:t>
            </a:r>
            <a:r>
              <a:rPr lang="it-IT" altLang="it-IT" i="1" baseline="30000" dirty="0"/>
              <a:t>V</a:t>
            </a:r>
            <a:r>
              <a:rPr lang="it-IT" altLang="it-IT" i="0" dirty="0"/>
              <a:t> )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/>
              <a:t>For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,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b="1" i="0" dirty="0"/>
              <a:t>compute </a:t>
            </a:r>
            <a:r>
              <a:rPr lang="it-IT" altLang="it-IT" b="1" i="0" dirty="0" err="1"/>
              <a:t>its</a:t>
            </a:r>
            <a:r>
              <a:rPr lang="it-IT" altLang="it-IT" b="1" i="0" dirty="0"/>
              <a:t> score </a:t>
            </a:r>
            <a:r>
              <a:rPr lang="it-IT" altLang="it-IT" b="1" i="1" dirty="0"/>
              <a:t>w.r.t. </a:t>
            </a:r>
            <a:r>
              <a:rPr lang="it-IT" altLang="it-IT" b="1" i="0" dirty="0" err="1"/>
              <a:t>each</a:t>
            </a:r>
            <a:r>
              <a:rPr lang="it-IT" altLang="it-IT" b="1" i="0" dirty="0"/>
              <a:t> </a:t>
            </a:r>
            <a:r>
              <a:rPr lang="it-IT" altLang="it-IT" b="1" i="0" dirty="0" err="1"/>
              <a:t>other</a:t>
            </a:r>
            <a:r>
              <a:rPr lang="it-IT" altLang="it-IT" b="1" i="0" dirty="0"/>
              <a:t> word </a:t>
            </a:r>
            <a:r>
              <a:rPr lang="it-IT" altLang="it-IT" i="0" dirty="0"/>
              <a:t>in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. The score </a:t>
            </a:r>
            <a:r>
              <a:rPr lang="it-IT" altLang="it-IT" i="0" dirty="0" err="1"/>
              <a:t>determines</a:t>
            </a:r>
            <a:r>
              <a:rPr lang="it-IT" altLang="it-IT" i="0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</a:t>
            </a:r>
            <a:r>
              <a:rPr lang="it-IT" altLang="it-IT" i="1" dirty="0" err="1"/>
              <a:t>much</a:t>
            </a:r>
            <a:r>
              <a:rPr lang="it-IT" altLang="it-IT" i="1" dirty="0"/>
              <a:t> focus to place </a:t>
            </a:r>
            <a:r>
              <a:rPr lang="it-IT" altLang="it-IT" i="0" dirty="0"/>
              <a:t>on </a:t>
            </a:r>
            <a:r>
              <a:rPr lang="it-IT" altLang="it-IT" i="0" dirty="0" err="1"/>
              <a:t>other</a:t>
            </a:r>
            <a:r>
              <a:rPr lang="it-IT" altLang="it-IT" i="0" dirty="0"/>
              <a:t> parts of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</a:t>
            </a:r>
            <a:r>
              <a:rPr lang="it-IT" altLang="it-IT" i="1" dirty="0"/>
              <a:t>w.r.t. </a:t>
            </a:r>
            <a:r>
              <a:rPr lang="it-IT" altLang="it-IT" i="0" dirty="0"/>
              <a:t>self.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Then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first </a:t>
            </a:r>
            <a:r>
              <a:rPr lang="it-IT" altLang="it-IT" i="0" dirty="0" err="1"/>
              <a:t>normalize</a:t>
            </a:r>
            <a:r>
              <a:rPr lang="it-IT" altLang="it-IT" i="0" dirty="0"/>
              <a:t> </a:t>
            </a:r>
            <a:r>
              <a:rPr lang="it-IT" altLang="it-IT" i="0" dirty="0" err="1"/>
              <a:t>all</a:t>
            </a:r>
            <a:r>
              <a:rPr lang="it-IT" altLang="it-IT" i="0" dirty="0"/>
              <a:t> the scores and make </a:t>
            </a:r>
            <a:r>
              <a:rPr lang="it-IT" altLang="it-IT" i="0" dirty="0" err="1"/>
              <a:t>them</a:t>
            </a:r>
            <a:r>
              <a:rPr lang="it-IT" altLang="it-IT" i="0" dirty="0"/>
              <a:t> to sum up 1 via </a:t>
            </a:r>
            <a:r>
              <a:rPr lang="it-IT" altLang="it-IT" i="0" dirty="0" err="1"/>
              <a:t>softmax</a:t>
            </a:r>
            <a:r>
              <a:rPr lang="it-IT" altLang="it-IT" i="0" dirty="0"/>
              <a:t> so to </a:t>
            </a:r>
            <a:r>
              <a:rPr lang="it-IT" altLang="it-IT" i="0" dirty="0" err="1"/>
              <a:t>consider</a:t>
            </a:r>
            <a:r>
              <a:rPr lang="it-IT" altLang="it-IT" i="0" dirty="0"/>
              <a:t> </a:t>
            </a:r>
            <a:r>
              <a:rPr lang="it-IT" altLang="it-IT" i="0" dirty="0" err="1"/>
              <a:t>these</a:t>
            </a:r>
            <a:r>
              <a:rPr lang="it-IT" altLang="it-IT" i="0" dirty="0"/>
              <a:t> scores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0" dirty="0" err="1"/>
              <a:t>probabilities</a:t>
            </a:r>
            <a:endParaRPr lang="it-IT" altLang="it-IT" i="0" dirty="0"/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b="1" i="0" dirty="0" err="1"/>
              <a:t>Multiply</a:t>
            </a:r>
            <a:r>
              <a:rPr lang="it-IT" altLang="it-IT" i="0" dirty="0"/>
              <a:t> the </a:t>
            </a:r>
            <a:r>
              <a:rPr lang="it-IT" altLang="it-IT" b="1" i="1" dirty="0" err="1"/>
              <a:t>values</a:t>
            </a:r>
            <a:r>
              <a:rPr lang="it-IT" altLang="it-IT" i="1" dirty="0"/>
              <a:t> </a:t>
            </a:r>
            <a:r>
              <a:rPr lang="it-IT" altLang="it-IT" i="0" dirty="0"/>
              <a:t>of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</a:t>
            </a:r>
            <a:r>
              <a:rPr lang="it-IT" altLang="it-IT" b="1" i="0" dirty="0"/>
              <a:t>by the </a:t>
            </a:r>
            <a:r>
              <a:rPr lang="it-IT" altLang="it-IT" b="1" i="0" dirty="0" err="1"/>
              <a:t>normalized</a:t>
            </a:r>
            <a:r>
              <a:rPr lang="it-IT" altLang="it-IT" b="1" i="0" dirty="0"/>
              <a:t> scores </a:t>
            </a:r>
            <a:r>
              <a:rPr lang="it-IT" altLang="it-IT" i="0" dirty="0"/>
              <a:t>so to </a:t>
            </a:r>
            <a:r>
              <a:rPr lang="it-IT" altLang="it-IT" i="0" dirty="0" err="1"/>
              <a:t>keep</a:t>
            </a:r>
            <a:r>
              <a:rPr lang="it-IT" altLang="it-IT" i="0" dirty="0"/>
              <a:t> </a:t>
            </a:r>
            <a:r>
              <a:rPr lang="it-IT" altLang="it-IT" i="0" dirty="0" err="1"/>
              <a:t>intact</a:t>
            </a:r>
            <a:r>
              <a:rPr lang="it-IT" altLang="it-IT" i="0" dirty="0"/>
              <a:t> the </a:t>
            </a:r>
            <a:r>
              <a:rPr lang="it-IT" altLang="it-IT" i="0" dirty="0" err="1"/>
              <a:t>values</a:t>
            </a:r>
            <a:r>
              <a:rPr lang="it-IT" altLang="it-IT" i="0" dirty="0"/>
              <a:t> of the words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want</a:t>
            </a:r>
            <a:r>
              <a:rPr lang="it-IT" altLang="it-IT" i="0" dirty="0"/>
              <a:t> to focus on, and zero the </a:t>
            </a:r>
            <a:r>
              <a:rPr lang="it-IT" altLang="it-IT" i="0" dirty="0" err="1"/>
              <a:t>irrelevant</a:t>
            </a:r>
            <a:r>
              <a:rPr lang="it-IT" altLang="it-IT" i="0" dirty="0"/>
              <a:t> parts</a:t>
            </a:r>
          </a:p>
          <a:p>
            <a:pPr marL="228600" lvl="0" indent="-228600" algn="just" eaLnBrk="1" hangingPunct="1">
              <a:buFont typeface="+mj-lt"/>
              <a:buAutoNum type="arabicPeriod"/>
            </a:pPr>
            <a:r>
              <a:rPr lang="it-IT" altLang="it-IT" i="0" dirty="0" err="1"/>
              <a:t>Finally</a:t>
            </a:r>
            <a:r>
              <a:rPr lang="it-IT" altLang="it-IT" i="0" dirty="0"/>
              <a:t> the </a:t>
            </a:r>
            <a:r>
              <a:rPr lang="it-IT" altLang="it-IT" i="1" dirty="0"/>
              <a:t>value </a:t>
            </a:r>
            <a:r>
              <a:rPr lang="it-IT" altLang="it-IT" i="1" dirty="0" err="1"/>
              <a:t>vectors</a:t>
            </a:r>
            <a:r>
              <a:rPr lang="it-IT" altLang="it-IT" i="1" dirty="0"/>
              <a:t>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for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are </a:t>
            </a:r>
            <a:r>
              <a:rPr lang="it-IT" altLang="it-IT" i="0" dirty="0" err="1"/>
              <a:t>summed</a:t>
            </a:r>
            <a:r>
              <a:rPr lang="it-IT" altLang="it-IT" i="0" dirty="0"/>
              <a:t> up and </a:t>
            </a:r>
            <a:r>
              <a:rPr lang="it-IT" altLang="it-IT" i="0" dirty="0" err="1"/>
              <a:t>that’s</a:t>
            </a:r>
            <a:r>
              <a:rPr lang="it-IT" altLang="it-IT" i="0" dirty="0"/>
              <a:t> the </a:t>
            </a:r>
            <a:r>
              <a:rPr lang="it-IT" altLang="it-IT" b="1" i="0" dirty="0" err="1"/>
              <a:t>final</a:t>
            </a:r>
            <a:r>
              <a:rPr lang="it-IT" altLang="it-IT" b="1" i="0" dirty="0"/>
              <a:t> score for the </a:t>
            </a:r>
            <a:r>
              <a:rPr lang="it-IT" altLang="it-IT" b="1" i="1" dirty="0"/>
              <a:t>self-</a:t>
            </a:r>
            <a:r>
              <a:rPr lang="it-IT" altLang="it-IT" b="1" i="1" dirty="0" err="1"/>
              <a:t>attention</a:t>
            </a:r>
            <a:r>
              <a:rPr lang="it-IT" altLang="it-IT" b="1" i="1" dirty="0"/>
              <a:t> </a:t>
            </a:r>
            <a:r>
              <a:rPr lang="it-IT" altLang="it-IT" b="1" i="0" dirty="0" err="1"/>
              <a:t>at</a:t>
            </a:r>
            <a:r>
              <a:rPr lang="it-IT" altLang="it-IT" b="1" i="0" dirty="0"/>
              <a:t> </a:t>
            </a:r>
            <a:r>
              <a:rPr lang="it-IT" altLang="it-IT" b="1" i="0" dirty="0" err="1"/>
              <a:t>that</a:t>
            </a:r>
            <a:r>
              <a:rPr lang="it-IT" altLang="it-IT" b="1" i="0" dirty="0"/>
              <a:t> position</a:t>
            </a:r>
            <a:r>
              <a:rPr lang="it-IT" altLang="it-IT" i="0" dirty="0"/>
              <a:t>. </a:t>
            </a:r>
          </a:p>
          <a:p>
            <a:pPr marL="228600" lvl="0" indent="-228600" eaLnBrk="1" hangingPunct="1">
              <a:buFont typeface="+mj-lt"/>
              <a:buAutoNum type="arabicPeriod"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545543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layer</a:t>
            </a:r>
            <a:r>
              <a:rPr lang="it-IT" altLang="it-IT" i="1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refined</a:t>
            </a:r>
            <a:r>
              <a:rPr lang="it-IT" altLang="it-IT" i="0" dirty="0"/>
              <a:t> with a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called</a:t>
            </a:r>
            <a:r>
              <a:rPr lang="it-IT" altLang="it-IT" i="0" dirty="0"/>
              <a:t> «Multi-</a:t>
            </a:r>
            <a:r>
              <a:rPr lang="it-IT" altLang="it-IT" i="0" dirty="0" err="1"/>
              <a:t>headed</a:t>
            </a:r>
            <a:r>
              <a:rPr lang="it-IT" altLang="it-IT" i="0" dirty="0"/>
              <a:t>» Attention: </a:t>
            </a:r>
            <a:r>
              <a:rPr lang="it-IT" altLang="it-IT" b="1" i="0" dirty="0" err="1"/>
              <a:t>different</a:t>
            </a:r>
            <a:r>
              <a:rPr lang="it-IT" altLang="it-IT" b="1" i="0" dirty="0"/>
              <a:t> </a:t>
            </a:r>
            <a:r>
              <a:rPr lang="it-IT" altLang="it-IT" b="1" i="0" dirty="0" err="1"/>
              <a:t>matrices</a:t>
            </a:r>
            <a:r>
              <a:rPr lang="it-IT" altLang="it-IT" b="1" i="0" dirty="0"/>
              <a:t> </a:t>
            </a:r>
            <a:r>
              <a:rPr lang="it-IT" altLang="it-IT" i="0" dirty="0"/>
              <a:t>are </a:t>
            </a:r>
            <a:r>
              <a:rPr lang="it-IT" altLang="it-IT" i="0" dirty="0" err="1"/>
              <a:t>used</a:t>
            </a:r>
            <a:r>
              <a:rPr lang="it-IT" altLang="it-IT" i="0" dirty="0"/>
              <a:t> for the </a:t>
            </a:r>
            <a:r>
              <a:rPr lang="it-IT" altLang="it-IT" i="1" dirty="0" err="1"/>
              <a:t>subspace</a:t>
            </a:r>
            <a:r>
              <a:rPr lang="it-IT" altLang="it-IT" i="1" dirty="0"/>
              <a:t> </a:t>
            </a:r>
            <a:r>
              <a:rPr lang="it-IT" altLang="it-IT" i="1" dirty="0" err="1"/>
              <a:t>projection</a:t>
            </a:r>
            <a:r>
              <a:rPr lang="it-IT" altLang="it-IT" i="1" dirty="0"/>
              <a:t> </a:t>
            </a:r>
            <a:r>
              <a:rPr lang="it-IT" altLang="it-IT" i="0" dirty="0" err="1"/>
              <a:t>enable</a:t>
            </a:r>
            <a:r>
              <a:rPr lang="it-IT" altLang="it-IT" i="0" dirty="0"/>
              <a:t> the model </a:t>
            </a:r>
            <a:r>
              <a:rPr lang="it-IT" altLang="it-IT" b="1" i="0" dirty="0"/>
              <a:t>to focus on </a:t>
            </a:r>
            <a:r>
              <a:rPr lang="it-IT" altLang="it-IT" b="1" i="0" dirty="0" err="1"/>
              <a:t>different</a:t>
            </a:r>
            <a:r>
              <a:rPr lang="it-IT" altLang="it-IT" b="1" i="0" dirty="0"/>
              <a:t> positions </a:t>
            </a:r>
            <a:r>
              <a:rPr lang="it-IT" altLang="it-IT" b="0" i="0" dirty="0"/>
              <a:t>and</a:t>
            </a:r>
            <a:r>
              <a:rPr lang="it-IT" altLang="it-IT" i="0" dirty="0"/>
              <a:t> </a:t>
            </a:r>
            <a:r>
              <a:rPr lang="it-IT" altLang="it-IT" b="1" i="0" dirty="0"/>
              <a:t>visual </a:t>
            </a:r>
            <a:r>
              <a:rPr lang="it-IT" altLang="it-IT" b="1" i="0" dirty="0" err="1"/>
              <a:t>cues</a:t>
            </a:r>
            <a:r>
              <a:rPr lang="it-IT" altLang="it-IT" b="1" i="0" dirty="0"/>
              <a:t> </a:t>
            </a:r>
            <a:r>
              <a:rPr lang="it-IT" altLang="it-IT" i="0" dirty="0"/>
              <a:t>(</a:t>
            </a:r>
            <a:r>
              <a:rPr lang="it-IT" altLang="it-IT" i="0" dirty="0" err="1"/>
              <a:t>geometries</a:t>
            </a:r>
            <a:r>
              <a:rPr lang="it-IT" altLang="it-IT" i="0" dirty="0"/>
              <a:t>, textures, colors and so on).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Some </a:t>
            </a:r>
            <a:r>
              <a:rPr lang="it-IT" altLang="it-IT" i="1" dirty="0"/>
              <a:t>heads</a:t>
            </a:r>
            <a:r>
              <a:rPr lang="it-IT" altLang="it-IT" i="0" dirty="0"/>
              <a:t> </a:t>
            </a:r>
            <a:r>
              <a:rPr lang="it-IT" altLang="it-IT" i="0" dirty="0" err="1"/>
              <a:t>may</a:t>
            </a:r>
            <a:r>
              <a:rPr lang="it-IT" altLang="it-IT" i="1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</a:t>
            </a:r>
            <a:r>
              <a:rPr lang="it-IT" altLang="it-IT" b="1" i="1" dirty="0" err="1"/>
              <a:t>highly</a:t>
            </a:r>
            <a:r>
              <a:rPr lang="it-IT" altLang="it-IT" b="1" i="1" dirty="0"/>
              <a:t> </a:t>
            </a:r>
            <a:r>
              <a:rPr lang="it-IT" altLang="it-IT" b="1" i="1" dirty="0" err="1"/>
              <a:t>localized</a:t>
            </a:r>
            <a:r>
              <a:rPr lang="it-IT" altLang="it-IT" b="1" i="1" dirty="0"/>
              <a:t> </a:t>
            </a:r>
            <a:r>
              <a:rPr lang="it-IT" altLang="it-IT" b="1" i="1" dirty="0" err="1"/>
              <a:t>attention</a:t>
            </a:r>
            <a:r>
              <a:rPr lang="it-IT" altLang="it-IT" b="1" i="1" dirty="0"/>
              <a:t> </a:t>
            </a:r>
            <a:r>
              <a:rPr lang="it-IT" altLang="it-IT" b="1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to </a:t>
            </a:r>
            <a:r>
              <a:rPr lang="it-IT" altLang="it-IT" i="0" dirty="0" err="1"/>
              <a:t>mimic</a:t>
            </a:r>
            <a:r>
              <a:rPr lang="it-IT" altLang="it-IT" i="0" dirty="0"/>
              <a:t> the </a:t>
            </a:r>
            <a:r>
              <a:rPr lang="it-IT" altLang="it-IT" i="0" dirty="0" err="1"/>
              <a:t>early</a:t>
            </a:r>
            <a:r>
              <a:rPr lang="it-IT" altLang="it-IT" i="0" dirty="0"/>
              <a:t> </a:t>
            </a:r>
            <a:r>
              <a:rPr lang="it-IT" altLang="it-IT" i="0" dirty="0" err="1"/>
              <a:t>convolutional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 in CNN </a:t>
            </a:r>
            <a:r>
              <a:rPr lang="it-IT" altLang="it-IT" i="0" dirty="0" err="1"/>
              <a:t>detecting</a:t>
            </a:r>
            <a:r>
              <a:rPr lang="it-IT" altLang="it-IT" i="0" dirty="0"/>
              <a:t> «low </a:t>
            </a:r>
            <a:r>
              <a:rPr lang="it-IT" altLang="it-IT" i="0" dirty="0" err="1"/>
              <a:t>level</a:t>
            </a:r>
            <a:r>
              <a:rPr lang="it-IT" altLang="it-IT" i="0" dirty="0"/>
              <a:t> features».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effectLst/>
                <a:latin typeface="Arial" panose="020B0604020202020204" pitchFamily="34" charset="0"/>
              </a:rPr>
              <a:t>Nevertheless, transformers have fewer inductive biases than CNNs (e.g., translation equivariance and locality) and thus suffer when the given amounts of training data are insufficient. So, it was a good opportunity to test both these variants on a dataset with a limited number of examples.</a:t>
            </a: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11224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Some heads </a:t>
            </a:r>
            <a:r>
              <a:rPr lang="it-IT" altLang="it-IT" dirty="0" err="1"/>
              <a:t>may</a:t>
            </a:r>
            <a:r>
              <a:rPr lang="it-IT" altLang="it-IT" dirty="0"/>
              <a:t> </a:t>
            </a:r>
            <a:r>
              <a:rPr lang="it-IT" altLang="it-IT" dirty="0" err="1"/>
              <a:t>allow</a:t>
            </a:r>
            <a:r>
              <a:rPr lang="it-IT" altLang="it-IT" dirty="0"/>
              <a:t> to integrate for information </a:t>
            </a:r>
            <a:r>
              <a:rPr lang="it-IT" altLang="it-IT" dirty="0" err="1"/>
              <a:t>across</a:t>
            </a:r>
            <a:r>
              <a:rPr lang="it-IT" altLang="it-IT" dirty="0"/>
              <a:t> the </a:t>
            </a:r>
            <a:r>
              <a:rPr lang="it-IT" altLang="it-IT" dirty="0" err="1"/>
              <a:t>entire</a:t>
            </a:r>
            <a:r>
              <a:rPr lang="it-IT" altLang="it-IT" dirty="0"/>
              <a:t> image </a:t>
            </a:r>
            <a:r>
              <a:rPr lang="it-IT" altLang="it-IT" dirty="0" err="1"/>
              <a:t>even</a:t>
            </a:r>
            <a:r>
              <a:rPr lang="it-IT" altLang="it-IT" dirty="0"/>
              <a:t> in the </a:t>
            </a:r>
            <a:r>
              <a:rPr lang="it-IT" altLang="it-IT" dirty="0" err="1"/>
              <a:t>lowest</a:t>
            </a:r>
            <a:r>
              <a:rPr lang="it-IT" altLang="it-IT" dirty="0"/>
              <a:t> </a:t>
            </a:r>
            <a:r>
              <a:rPr lang="it-IT" altLang="it-IT" dirty="0" err="1"/>
              <a:t>layers</a:t>
            </a:r>
            <a:r>
              <a:rPr lang="it-IT" altLang="it-IT" dirty="0"/>
              <a:t>, </a:t>
            </a:r>
            <a:r>
              <a:rPr lang="it-IT" altLang="it-IT" dirty="0" err="1"/>
              <a:t>while</a:t>
            </a:r>
            <a:r>
              <a:rPr lang="it-IT" altLang="it-IT" dirty="0"/>
              <a:t>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i="1" dirty="0"/>
              <a:t>heads </a:t>
            </a:r>
            <a:r>
              <a:rPr lang="it-IT" altLang="it-IT" i="0" dirty="0" err="1"/>
              <a:t>have</a:t>
            </a:r>
            <a:r>
              <a:rPr lang="it-IT" altLang="it-IT" i="0" dirty="0"/>
              <a:t> </a:t>
            </a:r>
            <a:r>
              <a:rPr lang="it-IT" altLang="it-IT" b="1" i="1" dirty="0" err="1"/>
              <a:t>highly</a:t>
            </a:r>
            <a:r>
              <a:rPr lang="it-IT" altLang="it-IT" b="1" i="1" dirty="0"/>
              <a:t> </a:t>
            </a:r>
            <a:r>
              <a:rPr lang="it-IT" altLang="it-IT" b="1" i="1" dirty="0" err="1"/>
              <a:t>localized</a:t>
            </a:r>
            <a:r>
              <a:rPr lang="it-IT" altLang="it-IT" b="1" i="1" dirty="0"/>
              <a:t> </a:t>
            </a:r>
            <a:r>
              <a:rPr lang="it-IT" altLang="it-IT" b="1" i="1" dirty="0" err="1"/>
              <a:t>attention</a:t>
            </a:r>
            <a:r>
              <a:rPr lang="it-IT" altLang="it-IT" b="1" i="1" dirty="0"/>
              <a:t> </a:t>
            </a:r>
            <a:r>
              <a:rPr lang="it-IT" altLang="it-IT" b="1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to </a:t>
            </a:r>
            <a:r>
              <a:rPr lang="it-IT" altLang="it-IT" i="0" dirty="0" err="1"/>
              <a:t>mimic</a:t>
            </a:r>
            <a:r>
              <a:rPr lang="it-IT" altLang="it-IT" i="0" dirty="0"/>
              <a:t> the </a:t>
            </a:r>
            <a:r>
              <a:rPr lang="it-IT" altLang="it-IT" i="0" dirty="0" err="1"/>
              <a:t>ealry</a:t>
            </a:r>
            <a:r>
              <a:rPr lang="it-IT" altLang="it-IT" i="0" dirty="0"/>
              <a:t> </a:t>
            </a:r>
            <a:r>
              <a:rPr lang="it-IT" altLang="it-IT" i="0" dirty="0" err="1"/>
              <a:t>convolutional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 in CNN </a:t>
            </a:r>
            <a:r>
              <a:rPr lang="it-IT" altLang="it-IT" i="0" dirty="0" err="1"/>
              <a:t>detecting</a:t>
            </a:r>
            <a:r>
              <a:rPr lang="it-IT" altLang="it-IT" i="0" dirty="0"/>
              <a:t> «low </a:t>
            </a:r>
            <a:r>
              <a:rPr lang="it-IT" altLang="it-IT" i="0" dirty="0" err="1"/>
              <a:t>level</a:t>
            </a:r>
            <a:r>
              <a:rPr lang="it-IT" altLang="it-IT" i="0" dirty="0"/>
              <a:t> features» (</a:t>
            </a:r>
            <a:r>
              <a:rPr lang="it-IT" altLang="it-IT" i="0" dirty="0" err="1"/>
              <a:t>edges</a:t>
            </a:r>
            <a:r>
              <a:rPr lang="it-IT" altLang="it-IT" i="0" dirty="0"/>
              <a:t>, corners, and so on…).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GB" dirty="0">
                <a:effectLst/>
                <a:latin typeface="Arial" panose="020B0604020202020204" pitchFamily="34" charset="0"/>
              </a:rPr>
              <a:t>Nevertheless, transformers have fewer inductive biases than CNNs (e.g., translation equivariance and locality) and thus suffer when the given amounts of training data are insufficient. So, it was a good opportunity to test both these variants on a dataset with a limited number of examples.</a:t>
            </a: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956299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Sum up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involved</a:t>
            </a:r>
            <a:r>
              <a:rPr lang="it-IT" dirty="0"/>
              <a:t> for the </a:t>
            </a:r>
            <a:r>
              <a:rPr lang="it-IT" dirty="0" err="1"/>
              <a:t>period</a:t>
            </a:r>
            <a:r>
              <a:rPr lang="it-IT" dirty="0"/>
              <a:t>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How I </a:t>
            </a:r>
            <a:r>
              <a:rPr lang="it-IT" dirty="0" err="1"/>
              <a:t>documented</a:t>
            </a:r>
            <a:r>
              <a:rPr lang="it-IT" dirty="0"/>
              <a:t> on the problem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Where</a:t>
            </a:r>
            <a:r>
              <a:rPr lang="it-IT" dirty="0"/>
              <a:t> I </a:t>
            </a:r>
            <a:r>
              <a:rPr lang="it-IT" dirty="0" err="1"/>
              <a:t>found</a:t>
            </a:r>
            <a:r>
              <a:rPr lang="it-IT" dirty="0"/>
              <a:t> the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(papers, blogs, tutorials…)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What</a:t>
            </a:r>
            <a:r>
              <a:rPr lang="it-IT" dirty="0"/>
              <a:t> I </a:t>
            </a:r>
            <a:r>
              <a:rPr lang="it-IT" dirty="0" err="1"/>
              <a:t>did</a:t>
            </a:r>
            <a:r>
              <a:rPr lang="it-IT" dirty="0"/>
              <a:t> to propose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In the following sections I will introduce: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problem/task I worked on,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relevant literature reviewed before starting the development of my solution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methodology I followed to obtain reproducible and accessible results, while maintaining a flexible structure of the project, so to allow for quick prototyping, hypothesis testing and so 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At the end, I will show the results, discuss about the future work and recent improvements in </a:t>
            </a:r>
            <a:r>
              <a:rPr lang="en-GB"/>
              <a:t>Semantic Segmentation  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49772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Since</a:t>
            </a:r>
            <a:r>
              <a:rPr lang="it-IT" altLang="it-IT" dirty="0"/>
              <a:t> 2012, the International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(</a:t>
            </a:r>
            <a:r>
              <a:rPr lang="it-IT" altLang="it-IT" dirty="0" err="1"/>
              <a:t>BraTS</a:t>
            </a:r>
            <a:r>
              <a:rPr lang="it-IT" altLang="it-IT" dirty="0"/>
              <a:t>) challenge </a:t>
            </a:r>
            <a:r>
              <a:rPr lang="it-IT" altLang="it-IT" dirty="0" err="1"/>
              <a:t>has</a:t>
            </a:r>
            <a:r>
              <a:rPr lang="it-IT" altLang="it-IT" dirty="0"/>
              <a:t> </a:t>
            </a:r>
            <a:r>
              <a:rPr lang="it-IT" altLang="it-IT" dirty="0" err="1"/>
              <a:t>focused</a:t>
            </a:r>
            <a:r>
              <a:rPr lang="it-IT" altLang="it-IT" dirty="0"/>
              <a:t> on the generation of a benchmarking </a:t>
            </a:r>
            <a:r>
              <a:rPr lang="it-IT" altLang="it-IT" dirty="0" err="1"/>
              <a:t>environment</a:t>
            </a:r>
            <a:r>
              <a:rPr lang="it-IT" altLang="it-IT" dirty="0"/>
              <a:t> and dataset for the </a:t>
            </a:r>
            <a:r>
              <a:rPr lang="it-IT" altLang="it-IT" dirty="0" err="1"/>
              <a:t>segmentation</a:t>
            </a:r>
            <a:r>
              <a:rPr lang="it-IT" altLang="it-IT" dirty="0"/>
              <a:t> of </a:t>
            </a:r>
            <a:r>
              <a:rPr lang="it-IT" altLang="it-IT" dirty="0" err="1"/>
              <a:t>adult</a:t>
            </a:r>
            <a:r>
              <a:rPr lang="it-IT" altLang="it-IT" dirty="0"/>
              <a:t> brain </a:t>
            </a:r>
            <a:r>
              <a:rPr lang="it-IT" altLang="it-IT" dirty="0" err="1"/>
              <a:t>tumors</a:t>
            </a:r>
            <a:r>
              <a:rPr lang="it-IT" altLang="it-IT" dirty="0"/>
              <a:t> (</a:t>
            </a:r>
            <a:r>
              <a:rPr lang="it-IT" altLang="it-IT" dirty="0" err="1"/>
              <a:t>namely</a:t>
            </a:r>
            <a:r>
              <a:rPr lang="it-IT" altLang="it-IT" dirty="0"/>
              <a:t> </a:t>
            </a:r>
            <a:r>
              <a:rPr lang="it-IT" altLang="it-IT" dirty="0" err="1"/>
              <a:t>gliomas</a:t>
            </a:r>
            <a:r>
              <a:rPr lang="it-IT" altLang="it-IT" dirty="0"/>
              <a:t>).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dataset version I </a:t>
            </a:r>
            <a:r>
              <a:rPr lang="it-IT" altLang="it-IT" dirty="0" err="1"/>
              <a:t>used</a:t>
            </a:r>
            <a:r>
              <a:rPr lang="it-IT" altLang="it-IT" dirty="0"/>
              <a:t> for </a:t>
            </a:r>
            <a:r>
              <a:rPr lang="it-IT" altLang="it-IT" dirty="0" err="1"/>
              <a:t>both</a:t>
            </a:r>
            <a:r>
              <a:rPr lang="it-IT" altLang="it-IT" dirty="0"/>
              <a:t> </a:t>
            </a:r>
            <a:r>
              <a:rPr lang="it-IT" altLang="it-IT" dirty="0" err="1"/>
              <a:t>reproducing</a:t>
            </a:r>
            <a:r>
              <a:rPr lang="it-IT" altLang="it-IT" dirty="0"/>
              <a:t> SOTA </a:t>
            </a:r>
            <a:r>
              <a:rPr lang="it-IT" altLang="it-IT" dirty="0" err="1"/>
              <a:t>results</a:t>
            </a:r>
            <a:r>
              <a:rPr lang="it-IT" altLang="it-IT" dirty="0"/>
              <a:t> and to </a:t>
            </a:r>
            <a:r>
              <a:rPr lang="it-IT" altLang="it-IT" dirty="0" err="1"/>
              <a:t>train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solution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the 2018 </a:t>
            </a:r>
            <a:r>
              <a:rPr lang="it-IT" altLang="it-IT" dirty="0" err="1"/>
              <a:t>BraTS</a:t>
            </a:r>
            <a:r>
              <a:rPr lang="it-IT" altLang="it-IT" dirty="0"/>
              <a:t> version </a:t>
            </a:r>
            <a:r>
              <a:rPr lang="it-IT" altLang="it-IT" dirty="0" err="1"/>
              <a:t>comprising</a:t>
            </a:r>
            <a:r>
              <a:rPr lang="it-IT" altLang="it-IT" dirty="0"/>
              <a:t> of more </a:t>
            </a:r>
            <a:r>
              <a:rPr lang="it-IT" altLang="it-IT" dirty="0" err="1"/>
              <a:t>than</a:t>
            </a:r>
            <a:r>
              <a:rPr lang="it-IT" altLang="it-IT" dirty="0"/>
              <a:t> 400 training </a:t>
            </a:r>
            <a:r>
              <a:rPr lang="it-IT" altLang="it-IT" dirty="0" err="1"/>
              <a:t>examples</a:t>
            </a:r>
            <a:r>
              <a:rPr lang="it-IT" altLang="it-IT" dirty="0"/>
              <a:t>: (the data are routine </a:t>
            </a:r>
            <a:r>
              <a:rPr lang="it-IT" altLang="it-IT" dirty="0" err="1"/>
              <a:t>clinically-acquired</a:t>
            </a:r>
            <a:r>
              <a:rPr lang="it-IT" altLang="it-IT" dirty="0"/>
              <a:t>, multi-site </a:t>
            </a:r>
            <a:r>
              <a:rPr lang="it-IT" altLang="it-IT" dirty="0" err="1"/>
              <a:t>multiparametric</a:t>
            </a:r>
            <a:r>
              <a:rPr lang="it-IT" altLang="it-IT" dirty="0"/>
              <a:t> </a:t>
            </a:r>
            <a:r>
              <a:rPr lang="it-IT" altLang="it-IT" dirty="0" err="1"/>
              <a:t>magnetic</a:t>
            </a:r>
            <a:r>
              <a:rPr lang="it-IT" altLang="it-IT" dirty="0"/>
              <a:t> </a:t>
            </a:r>
            <a:r>
              <a:rPr lang="it-IT" altLang="it-IT" dirty="0" err="1"/>
              <a:t>resonance</a:t>
            </a:r>
            <a:r>
              <a:rPr lang="it-IT" altLang="it-IT" dirty="0"/>
              <a:t> imaging (</a:t>
            </a:r>
            <a:r>
              <a:rPr lang="it-IT" altLang="it-IT" dirty="0" err="1"/>
              <a:t>mpMRI</a:t>
            </a:r>
            <a:r>
              <a:rPr lang="it-IT" altLang="it-IT" dirty="0"/>
              <a:t>) </a:t>
            </a:r>
            <a:r>
              <a:rPr lang="it-IT" altLang="it-IT" dirty="0" err="1"/>
              <a:t>scans</a:t>
            </a:r>
            <a:r>
              <a:rPr lang="it-IT" altLang="it-IT" dirty="0"/>
              <a:t> of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patients</a:t>
            </a:r>
            <a:r>
              <a:rPr lang="it-IT" altLang="it-IT" dirty="0"/>
              <a:t> and </a:t>
            </a:r>
            <a:r>
              <a:rPr lang="it-IT" altLang="it-IT" dirty="0" err="1"/>
              <a:t>focuses</a:t>
            </a:r>
            <a:r>
              <a:rPr lang="it-IT" altLang="it-IT" dirty="0"/>
              <a:t> on the </a:t>
            </a:r>
            <a:r>
              <a:rPr lang="it-IT" altLang="it-IT" dirty="0" err="1"/>
              <a:t>segmentation</a:t>
            </a:r>
            <a:r>
              <a:rPr lang="it-IT" altLang="it-IT" dirty="0"/>
              <a:t> of </a:t>
            </a:r>
            <a:r>
              <a:rPr lang="it-IT" altLang="it-IT" dirty="0" err="1"/>
              <a:t>intrinsically</a:t>
            </a:r>
            <a:r>
              <a:rPr lang="it-IT" altLang="it-IT" dirty="0"/>
              <a:t> </a:t>
            </a:r>
            <a:r>
              <a:rPr lang="it-IT" altLang="it-IT" dirty="0" err="1"/>
              <a:t>heterogeneous</a:t>
            </a:r>
            <a:r>
              <a:rPr lang="it-IT" altLang="it-IT" dirty="0"/>
              <a:t> </a:t>
            </a:r>
            <a:r>
              <a:rPr lang="it-IT" altLang="it-IT" dirty="0" err="1"/>
              <a:t>tumors</a:t>
            </a:r>
            <a:r>
              <a:rPr lang="it-IT" altLang="it-IT" dirty="0"/>
              <a:t> (in </a:t>
            </a:r>
            <a:r>
              <a:rPr lang="it-IT" altLang="it-IT" dirty="0" err="1"/>
              <a:t>appearance</a:t>
            </a:r>
            <a:r>
              <a:rPr lang="it-IT" altLang="it-IT" dirty="0"/>
              <a:t>, </a:t>
            </a:r>
            <a:r>
              <a:rPr lang="it-IT" altLang="it-IT" dirty="0" err="1"/>
              <a:t>shape</a:t>
            </a:r>
            <a:r>
              <a:rPr lang="it-IT" altLang="it-IT" dirty="0"/>
              <a:t> and </a:t>
            </a:r>
            <a:r>
              <a:rPr lang="it-IT" altLang="it-IT" dirty="0" err="1"/>
              <a:t>histology</a:t>
            </a:r>
            <a:r>
              <a:rPr lang="it-IT" altLang="it-IT" dirty="0"/>
              <a:t>).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755110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</a:t>
            </a:r>
            <a:r>
              <a:rPr lang="it-IT" altLang="it-IT" dirty="0" err="1"/>
              <a:t>each</a:t>
            </a:r>
            <a:r>
              <a:rPr lang="it-IT" altLang="it-IT" dirty="0"/>
              <a:t> sample in the dataset, </a:t>
            </a:r>
            <a:r>
              <a:rPr lang="it-IT" altLang="it-IT" dirty="0" err="1"/>
              <a:t>professional</a:t>
            </a:r>
            <a:r>
              <a:rPr lang="it-IT" altLang="it-IT" dirty="0"/>
              <a:t> </a:t>
            </a:r>
            <a:r>
              <a:rPr lang="it-IT" altLang="it-IT" dirty="0" err="1"/>
              <a:t>segmentations</a:t>
            </a:r>
            <a:r>
              <a:rPr lang="it-IT" altLang="it-IT" dirty="0"/>
              <a:t> are </a:t>
            </a:r>
            <a:r>
              <a:rPr lang="it-IT" altLang="it-IT" dirty="0" err="1"/>
              <a:t>provided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ground truth labels for the training part.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challenge </a:t>
            </a:r>
            <a:r>
              <a:rPr lang="it-IT" altLang="it-IT" dirty="0" err="1"/>
              <a:t>asks</a:t>
            </a:r>
            <a:r>
              <a:rPr lang="it-IT" altLang="it-IT" dirty="0"/>
              <a:t> to </a:t>
            </a:r>
            <a:r>
              <a:rPr lang="it-IT" altLang="it-IT" dirty="0" err="1"/>
              <a:t>segment</a:t>
            </a:r>
            <a:r>
              <a:rPr lang="it-IT" altLang="it-IT" dirty="0"/>
              <a:t> 3 </a:t>
            </a:r>
            <a:r>
              <a:rPr lang="it-IT" altLang="it-IT" dirty="0" err="1"/>
              <a:t>overlapping</a:t>
            </a:r>
            <a:r>
              <a:rPr lang="it-IT" altLang="it-IT" dirty="0"/>
              <a:t> </a:t>
            </a:r>
            <a:r>
              <a:rPr lang="it-IT" altLang="it-IT" dirty="0" err="1"/>
              <a:t>subregions</a:t>
            </a:r>
            <a:r>
              <a:rPr lang="it-IT" altLang="it-IT" dirty="0"/>
              <a:t>: 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endParaRPr lang="it-IT" altLang="it-IT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Tumor</a:t>
            </a:r>
            <a:r>
              <a:rPr lang="it-IT" altLang="it-IT" dirty="0"/>
              <a:t> Core (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+ </a:t>
            </a:r>
            <a:r>
              <a:rPr lang="it-IT" altLang="it-IT" dirty="0" err="1"/>
              <a:t>necrotic</a:t>
            </a:r>
            <a:r>
              <a:rPr lang="it-IT" altLang="it-IT" dirty="0"/>
              <a:t> and non-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core)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Whole </a:t>
            </a:r>
            <a:r>
              <a:rPr lang="it-IT" altLang="it-IT" dirty="0" err="1"/>
              <a:t>Tumor</a:t>
            </a:r>
            <a:r>
              <a:rPr lang="it-IT" altLang="it-IT" dirty="0"/>
              <a:t> (edema + </a:t>
            </a:r>
            <a:r>
              <a:rPr lang="it-IT" altLang="it-IT" dirty="0" err="1"/>
              <a:t>tumor</a:t>
            </a:r>
            <a:r>
              <a:rPr lang="it-IT" altLang="it-IT" dirty="0"/>
              <a:t> core)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67799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Address</a:t>
            </a:r>
            <a:r>
              <a:rPr lang="it-IT" altLang="it-IT" dirty="0"/>
              <a:t> some </a:t>
            </a:r>
            <a:r>
              <a:rPr lang="it-IT" altLang="it-IT" dirty="0" err="1"/>
              <a:t>resources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</a:t>
            </a:r>
            <a:r>
              <a:rPr lang="it-IT" altLang="it-IT" dirty="0" err="1"/>
              <a:t>get</a:t>
            </a:r>
            <a:r>
              <a:rPr lang="it-IT" altLang="it-IT" dirty="0"/>
              <a:t> more knowledge of the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Talk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the multi-</a:t>
            </a:r>
            <a:r>
              <a:rPr lang="it-IT" altLang="it-IT" dirty="0" err="1"/>
              <a:t>modality</a:t>
            </a:r>
            <a:r>
              <a:rPr lang="it-IT" altLang="it-IT" dirty="0"/>
              <a:t> setting of the task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a complete </a:t>
            </a:r>
            <a:r>
              <a:rPr lang="it-IT" altLang="it-IT" dirty="0" err="1"/>
              <a:t>analysis</a:t>
            </a:r>
            <a:r>
              <a:rPr lang="it-IT" altLang="it-IT" dirty="0"/>
              <a:t>,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often</a:t>
            </a:r>
            <a:r>
              <a:rPr lang="it-IT" altLang="it-IT" dirty="0"/>
              <a:t> </a:t>
            </a:r>
            <a:r>
              <a:rPr lang="it-IT" altLang="it-IT" dirty="0" err="1"/>
              <a:t>necessary</a:t>
            </a:r>
            <a:r>
              <a:rPr lang="it-IT" altLang="it-IT" dirty="0"/>
              <a:t> to </a:t>
            </a:r>
            <a:r>
              <a:rPr lang="it-IT" altLang="it-IT" dirty="0" err="1"/>
              <a:t>acquire</a:t>
            </a:r>
            <a:r>
              <a:rPr lang="it-IT" altLang="it-IT" dirty="0"/>
              <a:t> multiple snapshots of the </a:t>
            </a:r>
            <a:r>
              <a:rPr lang="it-IT" altLang="it-IT" dirty="0" err="1"/>
              <a:t>same</a:t>
            </a:r>
            <a:r>
              <a:rPr lang="it-IT" altLang="it-IT" dirty="0"/>
              <a:t> </a:t>
            </a:r>
            <a:r>
              <a:rPr lang="it-IT" altLang="it-IT" dirty="0" err="1"/>
              <a:t>sections</a:t>
            </a:r>
            <a:r>
              <a:rPr lang="it-IT" altLang="it-IT" dirty="0"/>
              <a:t> with </a:t>
            </a:r>
            <a:r>
              <a:rPr lang="it-IT" altLang="it-IT" dirty="0" err="1"/>
              <a:t>different</a:t>
            </a:r>
            <a:r>
              <a:rPr lang="it-IT" altLang="it-IT" dirty="0"/>
              <a:t> source of </a:t>
            </a:r>
            <a:r>
              <a:rPr lang="it-IT" altLang="it-IT" dirty="0" err="1"/>
              <a:t>contrasts</a:t>
            </a:r>
            <a:r>
              <a:rPr lang="it-IT" altLang="it-IT" dirty="0"/>
              <a:t> so to highlight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many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</a:t>
            </a:r>
            <a:r>
              <a:rPr lang="it-IT" altLang="it-IT" dirty="0" err="1"/>
              <a:t>tissues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possible</a:t>
            </a:r>
            <a:r>
              <a:rPr lang="it-IT" altLang="it-IT" dirty="0"/>
              <a:t> and </a:t>
            </a:r>
            <a:r>
              <a:rPr lang="it-IT" altLang="it-IT" dirty="0" err="1"/>
              <a:t>have</a:t>
            </a:r>
            <a:r>
              <a:rPr lang="it-IT" altLang="it-IT" dirty="0"/>
              <a:t> a complete </a:t>
            </a:r>
            <a:r>
              <a:rPr lang="it-IT" altLang="it-IT" dirty="0" err="1"/>
              <a:t>understanding</a:t>
            </a:r>
            <a:r>
              <a:rPr lang="it-IT" altLang="it-IT" dirty="0"/>
              <a:t> of the </a:t>
            </a:r>
            <a:r>
              <a:rPr lang="it-IT" altLang="it-IT" dirty="0" err="1"/>
              <a:t>progression</a:t>
            </a:r>
            <a:r>
              <a:rPr lang="it-IT" altLang="it-IT" dirty="0"/>
              <a:t> of the </a:t>
            </a:r>
            <a:r>
              <a:rPr lang="it-IT" altLang="it-IT" dirty="0" err="1"/>
              <a:t>disease</a:t>
            </a:r>
            <a:r>
              <a:rPr lang="it-IT" altLang="it-IT" dirty="0"/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Having</a:t>
            </a:r>
            <a:r>
              <a:rPr lang="it-IT" altLang="it-IT" dirty="0"/>
              <a:t> more data to </a:t>
            </a:r>
            <a:r>
              <a:rPr lang="it-IT" altLang="it-IT" dirty="0" err="1"/>
              <a:t>analyze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for sure </a:t>
            </a:r>
            <a:r>
              <a:rPr lang="it-IT" altLang="it-IT" dirty="0" err="1"/>
              <a:t>beneficial</a:t>
            </a:r>
            <a:r>
              <a:rPr lang="it-IT" altLang="it-IT" dirty="0"/>
              <a:t> for a </a:t>
            </a:r>
            <a:r>
              <a:rPr lang="it-IT" altLang="it-IT" dirty="0" err="1"/>
              <a:t>successfull</a:t>
            </a:r>
            <a:r>
              <a:rPr lang="it-IT" altLang="it-IT" dirty="0"/>
              <a:t> </a:t>
            </a:r>
            <a:r>
              <a:rPr lang="it-IT" altLang="it-IT" dirty="0" err="1"/>
              <a:t>examination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on a </a:t>
            </a:r>
            <a:r>
              <a:rPr lang="it-IT" altLang="it-IT" dirty="0" err="1"/>
              <a:t>radiologist</a:t>
            </a:r>
            <a:r>
              <a:rPr lang="it-IT" altLang="it-IT" dirty="0"/>
              <a:t> </a:t>
            </a:r>
            <a:r>
              <a:rPr lang="it-IT" altLang="it-IT" dirty="0" err="1"/>
              <a:t>perspective</a:t>
            </a:r>
            <a:r>
              <a:rPr lang="it-IT" altLang="it-IT" dirty="0"/>
              <a:t> more data </a:t>
            </a:r>
            <a:r>
              <a:rPr lang="it-IT" altLang="it-IT" dirty="0" err="1"/>
              <a:t>means</a:t>
            </a:r>
            <a:r>
              <a:rPr lang="it-IT" altLang="it-IT" dirty="0"/>
              <a:t> more time to </a:t>
            </a:r>
            <a:r>
              <a:rPr lang="it-IT" altLang="it-IT" dirty="0" err="1"/>
              <a:t>spend</a:t>
            </a:r>
            <a:r>
              <a:rPr lang="it-IT" altLang="it-IT" dirty="0"/>
              <a:t> on a single </a:t>
            </a:r>
            <a:r>
              <a:rPr lang="it-IT" altLang="it-IT" dirty="0" err="1"/>
              <a:t>patient</a:t>
            </a:r>
            <a:r>
              <a:rPr lang="it-IT" altLang="it-IT" dirty="0"/>
              <a:t> and </a:t>
            </a:r>
            <a:r>
              <a:rPr lang="it-IT" altLang="it-IT" dirty="0" err="1"/>
              <a:t>higher</a:t>
            </a:r>
            <a:r>
              <a:rPr lang="it-IT" altLang="it-IT" dirty="0"/>
              <a:t> </a:t>
            </a:r>
            <a:r>
              <a:rPr lang="it-IT" altLang="it-IT" dirty="0" err="1"/>
              <a:t>probability</a:t>
            </a:r>
            <a:r>
              <a:rPr lang="it-IT" altLang="it-IT" dirty="0"/>
              <a:t> to miss </a:t>
            </a:r>
            <a:r>
              <a:rPr lang="it-IT" altLang="it-IT" dirty="0" err="1"/>
              <a:t>something</a:t>
            </a:r>
            <a:r>
              <a:rPr lang="it-IT" altLang="it-IT" dirty="0"/>
              <a:t> </a:t>
            </a:r>
            <a:r>
              <a:rPr lang="it-IT" altLang="it-IT" dirty="0" err="1"/>
              <a:t>important</a:t>
            </a:r>
            <a:r>
              <a:rPr lang="it-IT" alt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6757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general </a:t>
            </a:r>
            <a:r>
              <a:rPr lang="it-IT" altLang="it-IT" dirty="0" err="1"/>
              <a:t>structure</a:t>
            </a:r>
            <a:r>
              <a:rPr lang="it-IT" altLang="it-IT" dirty="0"/>
              <a:t> of a U-Net and </a:t>
            </a:r>
            <a:r>
              <a:rPr lang="it-IT" altLang="it-IT" dirty="0" err="1"/>
              <a:t>its</a:t>
            </a:r>
            <a:r>
              <a:rPr lang="it-IT" altLang="it-IT" dirty="0"/>
              <a:t> «sub-</a:t>
            </a:r>
            <a:r>
              <a:rPr lang="it-IT" altLang="it-IT" dirty="0" err="1"/>
              <a:t>structures</a:t>
            </a:r>
            <a:r>
              <a:rPr lang="it-IT" altLang="it-IT" dirty="0"/>
              <a:t>»: </a:t>
            </a:r>
            <a:r>
              <a:rPr lang="it-IT" altLang="it-IT" i="1" dirty="0" err="1"/>
              <a:t>contracting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expanding</a:t>
            </a:r>
            <a:r>
              <a:rPr lang="it-IT" altLang="it-IT" i="1" dirty="0"/>
              <a:t> </a:t>
            </a:r>
            <a:r>
              <a:rPr lang="it-IT" altLang="it-IT" i="1" dirty="0" err="1"/>
              <a:t>paths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So, </a:t>
            </a:r>
            <a:r>
              <a:rPr lang="it-IT" altLang="it-IT" i="0" dirty="0" err="1"/>
              <a:t>let’s</a:t>
            </a:r>
            <a:r>
              <a:rPr lang="it-IT" altLang="it-IT" i="0" dirty="0"/>
              <a:t> </a:t>
            </a:r>
            <a:r>
              <a:rPr lang="it-IT" altLang="it-IT" i="0" dirty="0" err="1"/>
              <a:t>see</a:t>
            </a:r>
            <a:r>
              <a:rPr lang="it-IT" altLang="it-IT" i="0" dirty="0"/>
              <a:t> </a:t>
            </a:r>
            <a:r>
              <a:rPr lang="it-IT" altLang="it-IT" i="0" dirty="0" err="1"/>
              <a:t>how</a:t>
            </a:r>
            <a:r>
              <a:rPr lang="it-IT" altLang="it-IT" i="0" dirty="0"/>
              <a:t> the SOTA </a:t>
            </a:r>
            <a:r>
              <a:rPr lang="it-IT" altLang="it-IT" i="0" dirty="0" err="1"/>
              <a:t>architectures</a:t>
            </a:r>
            <a:r>
              <a:rPr lang="it-IT" altLang="it-IT" i="0" dirty="0"/>
              <a:t> </a:t>
            </a:r>
            <a:r>
              <a:rPr lang="it-IT" altLang="it-IT" i="0" dirty="0" err="1"/>
              <a:t>managed</a:t>
            </a:r>
            <a:r>
              <a:rPr lang="it-IT" altLang="it-IT" i="0" dirty="0"/>
              <a:t> to </a:t>
            </a:r>
            <a:r>
              <a:rPr lang="it-IT" altLang="it-IT" i="0" dirty="0" err="1"/>
              <a:t>succeed</a:t>
            </a:r>
            <a:r>
              <a:rPr lang="it-IT" altLang="it-IT" i="0" dirty="0"/>
              <a:t> in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particular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task and </a:t>
            </a:r>
            <a:r>
              <a:rPr lang="it-IT" altLang="it-IT" i="0" dirty="0" err="1"/>
              <a:t>how</a:t>
            </a:r>
            <a:r>
              <a:rPr lang="it-IT" altLang="it-IT" i="0" dirty="0"/>
              <a:t> I </a:t>
            </a:r>
            <a:r>
              <a:rPr lang="it-IT" altLang="it-IT" i="0" dirty="0" err="1"/>
              <a:t>combined</a:t>
            </a:r>
            <a:r>
              <a:rPr lang="it-IT" altLang="it-IT" i="0" dirty="0"/>
              <a:t> </a:t>
            </a:r>
            <a:r>
              <a:rPr lang="it-IT" altLang="it-IT" i="0" dirty="0" err="1"/>
              <a:t>this</a:t>
            </a:r>
            <a:r>
              <a:rPr lang="it-IT" altLang="it-IT" i="0" dirty="0"/>
              <a:t> knowledge to </a:t>
            </a:r>
            <a:r>
              <a:rPr lang="it-IT" altLang="it-IT" i="0" dirty="0" err="1"/>
              <a:t>get</a:t>
            </a:r>
            <a:r>
              <a:rPr lang="it-IT" altLang="it-IT" i="0" dirty="0"/>
              <a:t> </a:t>
            </a:r>
            <a:r>
              <a:rPr lang="it-IT" altLang="it-IT" i="0" dirty="0" err="1"/>
              <a:t>something</a:t>
            </a:r>
            <a:r>
              <a:rPr lang="it-IT" altLang="it-IT" i="0" dirty="0"/>
              <a:t> new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could</a:t>
            </a:r>
            <a:r>
              <a:rPr lang="it-IT" altLang="it-IT" i="0" dirty="0"/>
              <a:t> compete with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solutions</a:t>
            </a:r>
            <a:r>
              <a:rPr lang="it-IT" altLang="it-IT" i="0" dirty="0"/>
              <a:t>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approach</a:t>
            </a:r>
            <a:r>
              <a:rPr lang="it-IT" altLang="it-IT" dirty="0"/>
              <a:t> won the 1° place in 2018 </a:t>
            </a:r>
            <a:r>
              <a:rPr lang="it-IT" altLang="it-IT" dirty="0" err="1"/>
              <a:t>BraTS</a:t>
            </a:r>
            <a:r>
              <a:rPr lang="it-IT" altLang="it-IT" dirty="0"/>
              <a:t> challenge. </a:t>
            </a:r>
            <a:r>
              <a:rPr lang="it-IT" altLang="it-IT" dirty="0" err="1"/>
              <a:t>Proposed</a:t>
            </a:r>
            <a:r>
              <a:rPr lang="it-IT" altLang="it-IT" dirty="0"/>
              <a:t> by Andriy </a:t>
            </a:r>
            <a:r>
              <a:rPr lang="it-IT" altLang="it-IT" dirty="0" err="1"/>
              <a:t>Myronenko</a:t>
            </a:r>
            <a:r>
              <a:rPr lang="it-IT" altLang="it-IT" dirty="0"/>
              <a:t>, </a:t>
            </a:r>
            <a:r>
              <a:rPr lang="it-IT" altLang="it-IT" dirty="0" err="1"/>
              <a:t>this</a:t>
            </a:r>
            <a:r>
              <a:rPr lang="it-IT" altLang="it-IT" dirty="0"/>
              <a:t> model for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b="1" dirty="0" err="1"/>
              <a:t>based</a:t>
            </a:r>
            <a:r>
              <a:rPr lang="it-IT" altLang="it-IT" b="1" dirty="0"/>
              <a:t> on encoder-decoder </a:t>
            </a:r>
            <a:r>
              <a:rPr lang="it-IT" altLang="it-IT" b="1" dirty="0" err="1"/>
              <a:t>architecture</a:t>
            </a:r>
            <a:r>
              <a:rPr lang="it-IT" altLang="it-IT" dirty="0"/>
              <a:t> with </a:t>
            </a:r>
            <a:r>
              <a:rPr lang="it-IT" altLang="it-IT" dirty="0" err="1"/>
              <a:t>two</a:t>
            </a:r>
            <a:r>
              <a:rPr lang="it-IT" altLang="it-IT" dirty="0"/>
              <a:t> heads: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first </a:t>
            </a:r>
            <a:r>
              <a:rPr lang="it-IT" altLang="it-IT" dirty="0" err="1"/>
              <a:t>is</a:t>
            </a:r>
            <a:r>
              <a:rPr lang="it-IT" altLang="it-IT" dirty="0"/>
              <a:t> the </a:t>
            </a:r>
            <a:r>
              <a:rPr lang="it-IT" altLang="it-IT" b="1" i="1" dirty="0" err="1"/>
              <a:t>segmentation</a:t>
            </a:r>
            <a:r>
              <a:rPr lang="it-IT" altLang="it-IT" b="1" i="1" dirty="0"/>
              <a:t> head</a:t>
            </a:r>
            <a:r>
              <a:rPr lang="it-IT" altLang="it-IT" b="1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produces</a:t>
            </a:r>
            <a:r>
              <a:rPr lang="it-IT" altLang="it-IT" i="0" dirty="0"/>
              <a:t> </a:t>
            </a:r>
            <a:r>
              <a:rPr lang="it-IT" altLang="it-IT" i="0" dirty="0" err="1"/>
              <a:t>final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output of the 3D volume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second </a:t>
            </a:r>
            <a:r>
              <a:rPr lang="it-IT" altLang="it-IT" i="1" dirty="0"/>
              <a:t>head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used</a:t>
            </a:r>
            <a:r>
              <a:rPr lang="it-IT" altLang="it-IT" i="0" dirty="0"/>
              <a:t> </a:t>
            </a:r>
            <a:r>
              <a:rPr lang="it-IT" altLang="it-IT" i="0" dirty="0" err="1"/>
              <a:t>instead</a:t>
            </a:r>
            <a:r>
              <a:rPr lang="it-IT" altLang="it-IT" i="0" dirty="0"/>
              <a:t> to </a:t>
            </a:r>
            <a:r>
              <a:rPr lang="it-IT" altLang="it-IT" b="1" i="0" dirty="0" err="1"/>
              <a:t>reconstruct</a:t>
            </a:r>
            <a:r>
              <a:rPr lang="it-IT" altLang="it-IT" b="1" i="0" dirty="0"/>
              <a:t> the </a:t>
            </a:r>
            <a:r>
              <a:rPr lang="it-IT" altLang="it-IT" b="1" i="0" dirty="0" err="1"/>
              <a:t>original</a:t>
            </a:r>
            <a:r>
              <a:rPr lang="it-IT" altLang="it-IT" b="1" i="0" dirty="0"/>
              <a:t> input</a:t>
            </a:r>
            <a:r>
              <a:rPr lang="it-IT" altLang="it-IT" i="0" dirty="0"/>
              <a:t>: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part of a </a:t>
            </a:r>
            <a:r>
              <a:rPr lang="it-IT" altLang="it-IT" i="1" dirty="0" err="1"/>
              <a:t>variational</a:t>
            </a:r>
            <a:r>
              <a:rPr lang="it-IT" altLang="it-IT" i="1" dirty="0"/>
              <a:t> auto-encoder </a:t>
            </a:r>
            <a:r>
              <a:rPr lang="it-IT" altLang="it-IT" i="0" dirty="0" err="1"/>
              <a:t>branch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added</a:t>
            </a:r>
            <a:r>
              <a:rPr lang="it-IT" altLang="it-IT" i="0" dirty="0"/>
              <a:t> </a:t>
            </a:r>
            <a:r>
              <a:rPr lang="it-IT" altLang="it-IT" b="1" i="0" dirty="0"/>
              <a:t>to </a:t>
            </a:r>
            <a:r>
              <a:rPr lang="it-IT" altLang="it-IT" b="1" i="0" dirty="0" err="1"/>
              <a:t>regularize</a:t>
            </a:r>
            <a:r>
              <a:rPr lang="it-IT" altLang="it-IT" b="1" i="0" dirty="0"/>
              <a:t> the </a:t>
            </a:r>
            <a:r>
              <a:rPr lang="it-IT" altLang="it-IT" b="1" i="0" dirty="0" err="1"/>
              <a:t>shared</a:t>
            </a:r>
            <a:r>
              <a:rPr lang="it-IT" altLang="it-IT" b="1" i="0" dirty="0"/>
              <a:t> decoder</a:t>
            </a:r>
            <a:r>
              <a:rPr lang="it-IT" altLang="it-IT" i="0" dirty="0"/>
              <a:t> and impose </a:t>
            </a:r>
            <a:r>
              <a:rPr lang="it-IT" altLang="it-IT" i="0" dirty="0" err="1"/>
              <a:t>additional</a:t>
            </a:r>
            <a:r>
              <a:rPr lang="it-IT" altLang="it-IT" i="0" dirty="0"/>
              <a:t> </a:t>
            </a:r>
            <a:r>
              <a:rPr lang="it-IT" altLang="it-IT" i="0" dirty="0" err="1"/>
              <a:t>constraints</a:t>
            </a:r>
            <a:r>
              <a:rPr lang="it-IT" altLang="it-IT" i="0" dirty="0"/>
              <a:t> on </a:t>
            </a:r>
            <a:r>
              <a:rPr lang="it-IT" altLang="it-IT" i="0" dirty="0" err="1"/>
              <a:t>its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, under the </a:t>
            </a:r>
            <a:r>
              <a:rPr lang="it-IT" altLang="it-IT" i="0" dirty="0" err="1"/>
              <a:t>condition</a:t>
            </a:r>
            <a:r>
              <a:rPr lang="it-IT" altLang="it-IT" i="0" dirty="0"/>
              <a:t> of </a:t>
            </a:r>
            <a:r>
              <a:rPr lang="it-IT" altLang="it-IT" i="0" dirty="0" err="1"/>
              <a:t>scarce</a:t>
            </a:r>
            <a:r>
              <a:rPr lang="it-IT" altLang="it-IT" i="0" dirty="0"/>
              <a:t> training data.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1" dirty="0" err="1"/>
              <a:t>contracting</a:t>
            </a:r>
            <a:r>
              <a:rPr lang="it-IT" altLang="it-IT" i="1" dirty="0"/>
              <a:t> path</a:t>
            </a:r>
            <a:r>
              <a:rPr lang="it-IT" altLang="it-IT" i="0" dirty="0"/>
              <a:t> </a:t>
            </a:r>
            <a:r>
              <a:rPr lang="it-IT" altLang="it-IT" i="0" dirty="0" err="1"/>
              <a:t>level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by a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of </a:t>
            </a:r>
            <a:r>
              <a:rPr lang="it-IT" altLang="it-IT" i="1" dirty="0" err="1"/>
              <a:t>residual</a:t>
            </a:r>
            <a:r>
              <a:rPr lang="it-IT" altLang="it-IT" i="1" dirty="0"/>
              <a:t> blocks, </a:t>
            </a:r>
            <a:r>
              <a:rPr lang="it-IT" altLang="it-IT" i="0" dirty="0" err="1"/>
              <a:t>each</a:t>
            </a:r>
            <a:r>
              <a:rPr lang="it-IT" altLang="it-IT" i="0" dirty="0"/>
              <a:t> one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by </a:t>
            </a:r>
            <a:r>
              <a:rPr lang="it-IT" altLang="it-IT" i="1" dirty="0"/>
              <a:t>Conv3d, </a:t>
            </a:r>
            <a:r>
              <a:rPr lang="it-IT" altLang="it-IT" i="1" dirty="0" err="1"/>
              <a:t>ReLU</a:t>
            </a:r>
            <a:r>
              <a:rPr lang="it-IT" altLang="it-IT" i="1" dirty="0"/>
              <a:t> </a:t>
            </a:r>
            <a:r>
              <a:rPr lang="it-IT" altLang="it-IT" i="0" dirty="0"/>
              <a:t>and a </a:t>
            </a:r>
            <a:r>
              <a:rPr lang="it-IT" altLang="it-IT" i="0" dirty="0" err="1"/>
              <a:t>Pre</a:t>
            </a:r>
            <a:r>
              <a:rPr lang="it-IT" altLang="it-IT" i="0" dirty="0"/>
              <a:t>-GN </a:t>
            </a:r>
            <a:r>
              <a:rPr lang="it-IT" altLang="it-IT" i="0" dirty="0" err="1"/>
              <a:t>as</a:t>
            </a:r>
            <a:r>
              <a:rPr lang="it-IT" altLang="it-IT" i="0" dirty="0"/>
              <a:t> first </a:t>
            </a:r>
            <a:r>
              <a:rPr lang="it-IT" altLang="it-IT" i="0" dirty="0" err="1"/>
              <a:t>layer</a:t>
            </a:r>
            <a:r>
              <a:rPr lang="it-IT" altLang="it-IT" i="0" dirty="0"/>
              <a:t> in the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«sub-block»: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organization</a:t>
            </a:r>
            <a:r>
              <a:rPr lang="it-IT" altLang="it-IT" i="0" dirty="0"/>
              <a:t> of GN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intended</a:t>
            </a:r>
            <a:r>
              <a:rPr lang="it-IT" altLang="it-IT" i="0" dirty="0"/>
              <a:t> for </a:t>
            </a:r>
            <a:r>
              <a:rPr lang="it-IT" altLang="it-IT" i="0" dirty="0" err="1"/>
              <a:t>better</a:t>
            </a:r>
            <a:r>
              <a:rPr lang="it-IT" altLang="it-IT" i="0" dirty="0"/>
              <a:t> </a:t>
            </a:r>
            <a:r>
              <a:rPr lang="it-IT" altLang="it-IT" i="0" dirty="0" err="1"/>
              <a:t>gradient</a:t>
            </a:r>
            <a:r>
              <a:rPr lang="it-IT" altLang="it-IT" i="0" dirty="0"/>
              <a:t> flow and </a:t>
            </a:r>
            <a:r>
              <a:rPr lang="it-IT" altLang="it-IT" i="0" dirty="0" err="1"/>
              <a:t>removes</a:t>
            </a:r>
            <a:r>
              <a:rPr lang="it-IT" altLang="it-IT" i="0" dirty="0"/>
              <a:t> the </a:t>
            </a:r>
            <a:r>
              <a:rPr lang="it-IT" altLang="it-IT" i="0" dirty="0" err="1"/>
              <a:t>necessity</a:t>
            </a:r>
            <a:r>
              <a:rPr lang="it-IT" altLang="it-IT" i="0" dirty="0"/>
              <a:t> of a </a:t>
            </a:r>
            <a:r>
              <a:rPr lang="it-IT" altLang="it-IT" i="0" dirty="0" err="1"/>
              <a:t>warm</a:t>
            </a:r>
            <a:r>
              <a:rPr lang="it-IT" altLang="it-IT" i="0" dirty="0"/>
              <a:t>-up stage.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1" dirty="0" err="1"/>
              <a:t>expanding</a:t>
            </a:r>
            <a:r>
              <a:rPr lang="it-IT" altLang="it-IT" i="1" dirty="0"/>
              <a:t> path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by the </a:t>
            </a:r>
            <a:r>
              <a:rPr lang="it-IT" altLang="it-IT" i="0" dirty="0" err="1"/>
              <a:t>same</a:t>
            </a:r>
            <a:r>
              <a:rPr lang="it-IT" altLang="it-IT" i="0" dirty="0"/>
              <a:t> </a:t>
            </a:r>
            <a:r>
              <a:rPr lang="it-IT" altLang="it-IT" i="1" dirty="0" err="1"/>
              <a:t>residual</a:t>
            </a:r>
            <a:r>
              <a:rPr lang="it-IT" altLang="it-IT" i="1" dirty="0"/>
              <a:t> blocks </a:t>
            </a:r>
            <a:r>
              <a:rPr lang="it-IT" altLang="it-IT" i="0" dirty="0" err="1"/>
              <a:t>paired</a:t>
            </a:r>
            <a:r>
              <a:rPr lang="it-IT" altLang="it-IT" i="0" dirty="0"/>
              <a:t> with </a:t>
            </a:r>
            <a:r>
              <a:rPr lang="it-IT" altLang="it-IT" i="1" dirty="0"/>
              <a:t>3D </a:t>
            </a:r>
            <a:r>
              <a:rPr lang="it-IT" altLang="it-IT" i="1" dirty="0" err="1"/>
              <a:t>bilinear</a:t>
            </a:r>
            <a:r>
              <a:rPr lang="it-IT" altLang="it-IT" i="0" dirty="0"/>
              <a:t> </a:t>
            </a:r>
            <a:r>
              <a:rPr lang="it-IT" altLang="it-IT" i="1" dirty="0" err="1"/>
              <a:t>upsampling</a:t>
            </a:r>
            <a:r>
              <a:rPr lang="it-IT" altLang="it-IT" i="1" dirty="0"/>
              <a:t> </a:t>
            </a:r>
            <a:r>
              <a:rPr lang="it-IT" altLang="it-IT" i="1" dirty="0" err="1"/>
              <a:t>layers</a:t>
            </a:r>
            <a:r>
              <a:rPr lang="it-IT" altLang="it-IT" i="1" dirty="0"/>
              <a:t>: </a:t>
            </a:r>
            <a:r>
              <a:rPr lang="it-IT" altLang="it-IT" i="0" dirty="0"/>
              <a:t>no </a:t>
            </a:r>
            <a:r>
              <a:rPr lang="it-IT" altLang="it-IT" i="1" dirty="0" err="1"/>
              <a:t>transpose</a:t>
            </a:r>
            <a:r>
              <a:rPr lang="it-IT" altLang="it-IT" i="1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used</a:t>
            </a:r>
            <a:r>
              <a:rPr lang="it-IT" altLang="it-IT" i="0" dirty="0"/>
              <a:t> to </a:t>
            </a:r>
            <a:r>
              <a:rPr lang="it-IT" altLang="it-IT" i="0" dirty="0" err="1"/>
              <a:t>expand</a:t>
            </a:r>
            <a:r>
              <a:rPr lang="it-IT" altLang="it-IT" i="0" dirty="0"/>
              <a:t> the </a:t>
            </a:r>
            <a:r>
              <a:rPr lang="it-IT" altLang="it-IT" i="0" dirty="0" err="1"/>
              <a:t>spatial</a:t>
            </a:r>
            <a:r>
              <a:rPr lang="it-IT" altLang="it-IT" i="0" dirty="0"/>
              <a:t> </a:t>
            </a:r>
            <a:r>
              <a:rPr lang="it-IT" altLang="it-IT" i="0" dirty="0" err="1"/>
              <a:t>dimension</a:t>
            </a:r>
            <a:r>
              <a:rPr lang="it-IT" altLang="it-IT" i="0" dirty="0"/>
              <a:t> -&gt; the model </a:t>
            </a:r>
            <a:r>
              <a:rPr lang="it-IT" altLang="it-IT" i="0" dirty="0" err="1"/>
              <a:t>is</a:t>
            </a:r>
            <a:r>
              <a:rPr lang="it-IT" altLang="it-IT" i="0" dirty="0"/>
              <a:t> less </a:t>
            </a:r>
            <a:r>
              <a:rPr lang="it-IT" altLang="it-IT" i="0" dirty="0" err="1"/>
              <a:t>demanding</a:t>
            </a:r>
            <a:r>
              <a:rPr lang="it-IT" altLang="it-IT" i="0" dirty="0"/>
              <a:t> with </a:t>
            </a:r>
            <a:r>
              <a:rPr lang="it-IT" altLang="it-IT" i="0" dirty="0" err="1"/>
              <a:t>memory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certainly</a:t>
            </a:r>
            <a:r>
              <a:rPr lang="it-IT" altLang="it-IT" i="0" dirty="0"/>
              <a:t> </a:t>
            </a:r>
            <a:r>
              <a:rPr lang="it-IT" altLang="it-IT" i="0" dirty="0" err="1"/>
              <a:t>has</a:t>
            </a:r>
            <a:r>
              <a:rPr lang="it-IT" altLang="it-IT" i="0" dirty="0"/>
              <a:t> </a:t>
            </a:r>
            <a:r>
              <a:rPr lang="it-IT" altLang="it-IT" i="0" dirty="0" err="1"/>
              <a:t>reduced</a:t>
            </a:r>
            <a:r>
              <a:rPr lang="it-IT" altLang="it-IT" i="0" dirty="0"/>
              <a:t> </a:t>
            </a:r>
            <a:r>
              <a:rPr lang="it-IT" altLang="it-IT" i="0" dirty="0" err="1"/>
              <a:t>capacity</a:t>
            </a:r>
            <a:r>
              <a:rPr lang="it-IT" altLang="it-IT" i="0" dirty="0"/>
              <a:t> </a:t>
            </a:r>
            <a:r>
              <a:rPr lang="it-IT" altLang="it-IT" i="1" dirty="0"/>
              <a:t>w.r.t. </a:t>
            </a:r>
            <a:r>
              <a:rPr lang="it-IT" altLang="it-IT" i="0" dirty="0"/>
              <a:t>the </a:t>
            </a:r>
            <a:r>
              <a:rPr lang="it-IT" altLang="it-IT" i="0" dirty="0" err="1"/>
              <a:t>other</a:t>
            </a:r>
            <a:r>
              <a:rPr lang="it-IT" altLang="it-IT" i="0" dirty="0"/>
              <a:t> </a:t>
            </a:r>
            <a:r>
              <a:rPr lang="it-IT" altLang="it-IT" i="0" dirty="0" err="1"/>
              <a:t>solutions</a:t>
            </a:r>
            <a:r>
              <a:rPr lang="it-IT" altLang="it-IT" i="0" dirty="0"/>
              <a:t>.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815456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Reprise the concept of </a:t>
            </a:r>
            <a:r>
              <a:rPr lang="it-IT" altLang="it-IT" i="1" dirty="0"/>
              <a:t>Attention </a:t>
            </a:r>
            <a:r>
              <a:rPr lang="it-IT" altLang="it-IT" i="0" dirty="0"/>
              <a:t>and </a:t>
            </a:r>
            <a:r>
              <a:rPr lang="it-IT" altLang="it-IT" i="0" dirty="0" err="1"/>
              <a:t>explain</a:t>
            </a:r>
            <a:r>
              <a:rPr lang="it-IT" altLang="it-IT" i="0" dirty="0"/>
              <a:t> </a:t>
            </a:r>
            <a:r>
              <a:rPr lang="it-IT" altLang="it-IT" i="0" dirty="0" err="1"/>
              <a:t>how</a:t>
            </a:r>
            <a:r>
              <a:rPr lang="it-IT" altLang="it-IT" i="0" dirty="0"/>
              <a:t> the </a:t>
            </a:r>
            <a:r>
              <a:rPr lang="it-IT" altLang="it-IT" i="0" dirty="0" err="1"/>
              <a:t>resaerchers</a:t>
            </a:r>
            <a:r>
              <a:rPr lang="it-IT" altLang="it-IT" i="0" dirty="0"/>
              <a:t> </a:t>
            </a:r>
            <a:r>
              <a:rPr lang="it-IT" altLang="it-IT" i="0" dirty="0" err="1"/>
              <a:t>address</a:t>
            </a:r>
            <a:r>
              <a:rPr lang="it-IT" altLang="it-IT" i="0" dirty="0"/>
              <a:t> the problem of </a:t>
            </a:r>
            <a:r>
              <a:rPr lang="it-IT" altLang="it-IT" i="1" dirty="0"/>
              <a:t>cross-</a:t>
            </a:r>
            <a:r>
              <a:rPr lang="it-IT" altLang="it-IT" i="1" dirty="0" err="1"/>
              <a:t>correlation</a:t>
            </a:r>
            <a:r>
              <a:rPr lang="it-IT" altLang="it-IT" i="1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patches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This</a:t>
            </a:r>
            <a:r>
              <a:rPr lang="it-IT" altLang="it-IT" i="0" dirty="0"/>
              <a:t> paper </a:t>
            </a:r>
            <a:r>
              <a:rPr lang="it-IT" altLang="it-IT" i="0" dirty="0" err="1"/>
              <a:t>present</a:t>
            </a:r>
            <a:r>
              <a:rPr lang="it-IT" altLang="it-IT" i="0" dirty="0"/>
              <a:t> a </a:t>
            </a:r>
            <a:r>
              <a:rPr lang="it-IT" altLang="it-IT" b="1" i="0" dirty="0" err="1"/>
              <a:t>novel</a:t>
            </a:r>
            <a:r>
              <a:rPr lang="it-IT" altLang="it-IT" b="1" i="0" dirty="0"/>
              <a:t> </a:t>
            </a:r>
            <a:r>
              <a:rPr lang="it-IT" altLang="it-IT" b="1" i="0" dirty="0" err="1"/>
              <a:t>partition</a:t>
            </a:r>
            <a:r>
              <a:rPr lang="it-IT" altLang="it-IT" b="1" i="0" dirty="0"/>
              <a:t> </a:t>
            </a:r>
            <a:r>
              <a:rPr lang="it-IT" altLang="it-IT" b="1" i="0" dirty="0" err="1"/>
              <a:t>scheme</a:t>
            </a:r>
            <a:r>
              <a:rPr lang="it-IT" altLang="it-IT" b="1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a </a:t>
            </a:r>
            <a:r>
              <a:rPr lang="it-IT" altLang="it-IT" i="0" dirty="0" err="1"/>
              <a:t>solution</a:t>
            </a:r>
            <a:r>
              <a:rPr lang="it-IT" altLang="it-IT" i="0" dirty="0"/>
              <a:t> </a:t>
            </a:r>
            <a:r>
              <a:rPr lang="it-IT" altLang="it-IT" b="1" i="0" dirty="0"/>
              <a:t>for</a:t>
            </a:r>
            <a:r>
              <a:rPr lang="it-IT" altLang="it-IT" i="0" dirty="0"/>
              <a:t> the </a:t>
            </a:r>
            <a:r>
              <a:rPr lang="it-IT" altLang="it-IT" b="1" i="0" dirty="0"/>
              <a:t>challenges</a:t>
            </a:r>
            <a:r>
              <a:rPr lang="it-IT" altLang="it-IT" i="0" dirty="0"/>
              <a:t> in </a:t>
            </a:r>
            <a:r>
              <a:rPr lang="it-IT" altLang="it-IT" b="1" i="0" dirty="0" err="1"/>
              <a:t>adapting</a:t>
            </a:r>
            <a:r>
              <a:rPr lang="it-IT" altLang="it-IT" i="0" dirty="0"/>
              <a:t> the </a:t>
            </a:r>
            <a:r>
              <a:rPr lang="it-IT" altLang="it-IT" b="1" i="1" dirty="0"/>
              <a:t>self-</a:t>
            </a:r>
            <a:r>
              <a:rPr lang="it-IT" altLang="it-IT" b="1" i="1" dirty="0" err="1"/>
              <a:t>attenion</a:t>
            </a:r>
            <a:r>
              <a:rPr lang="it-IT" altLang="it-IT" b="1" i="1" dirty="0"/>
              <a:t> </a:t>
            </a:r>
            <a:r>
              <a:rPr lang="it-IT" altLang="it-IT" b="1" i="1" dirty="0" err="1"/>
              <a:t>mechanism</a:t>
            </a:r>
            <a:r>
              <a:rPr lang="it-IT" altLang="it-IT" b="1" i="1" dirty="0"/>
              <a:t> </a:t>
            </a:r>
            <a:r>
              <a:rPr lang="it-IT" altLang="it-IT" b="1" i="0" dirty="0"/>
              <a:t>to the Vision domain</a:t>
            </a:r>
            <a:r>
              <a:rPr lang="it-IT" altLang="it-IT" i="0" dirty="0"/>
              <a:t>, </a:t>
            </a:r>
            <a:r>
              <a:rPr lang="it-IT" altLang="it-IT" i="0" dirty="0" err="1"/>
              <a:t>such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Large </a:t>
            </a:r>
            <a:r>
              <a:rPr lang="it-IT" altLang="it-IT" b="1" i="0" dirty="0" err="1"/>
              <a:t>variantions</a:t>
            </a:r>
            <a:r>
              <a:rPr lang="it-IT" altLang="it-IT" b="1" i="0" dirty="0"/>
              <a:t> in scale </a:t>
            </a:r>
            <a:r>
              <a:rPr lang="it-IT" altLang="it-IT" i="0" dirty="0"/>
              <a:t>of visual </a:t>
            </a:r>
            <a:r>
              <a:rPr lang="it-IT" altLang="it-IT" i="0" dirty="0" err="1"/>
              <a:t>entities</a:t>
            </a: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b="1" i="0" dirty="0"/>
              <a:t>High </a:t>
            </a:r>
            <a:r>
              <a:rPr lang="it-IT" altLang="it-IT" b="1" i="0" dirty="0" err="1"/>
              <a:t>resolutions</a:t>
            </a:r>
            <a:r>
              <a:rPr lang="it-IT" altLang="it-IT" b="1" i="0" dirty="0"/>
              <a:t> </a:t>
            </a:r>
            <a:r>
              <a:rPr lang="it-IT" altLang="it-IT" i="0" dirty="0"/>
              <a:t>of pixels in images </a:t>
            </a:r>
            <a:r>
              <a:rPr lang="it-IT" altLang="it-IT" i="1" dirty="0"/>
              <a:t>w.r.t. </a:t>
            </a:r>
            <a:r>
              <a:rPr lang="it-IT" altLang="it-IT" i="0" dirty="0"/>
              <a:t>words in text.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b="1" i="0" dirty="0" err="1"/>
              <a:t>lack</a:t>
            </a:r>
            <a:r>
              <a:rPr lang="it-IT" altLang="it-IT" i="0" dirty="0"/>
              <a:t> of </a:t>
            </a:r>
            <a:r>
              <a:rPr lang="it-IT" altLang="it-IT" b="1" i="1" dirty="0" err="1"/>
              <a:t>inductive</a:t>
            </a:r>
            <a:r>
              <a:rPr lang="it-IT" altLang="it-IT" i="1" dirty="0"/>
              <a:t> </a:t>
            </a:r>
            <a:r>
              <a:rPr lang="it-IT" altLang="it-IT" b="1" i="1" dirty="0" err="1"/>
              <a:t>biases</a:t>
            </a:r>
            <a:r>
              <a:rPr lang="it-IT" altLang="it-IT" i="1" dirty="0"/>
              <a:t> </a:t>
            </a:r>
            <a:r>
              <a:rPr lang="it-IT" altLang="it-IT" i="0" dirty="0"/>
              <a:t>in the </a:t>
            </a:r>
            <a:r>
              <a:rPr lang="it-IT" altLang="it-IT" i="0" dirty="0" err="1"/>
              <a:t>traditional</a:t>
            </a:r>
            <a:r>
              <a:rPr lang="it-IT" altLang="it-IT" i="0" dirty="0"/>
              <a:t>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mechanism</a:t>
            </a:r>
            <a:r>
              <a:rPr lang="it-IT" altLang="it-IT" i="1" dirty="0"/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altLang="it-IT" i="0" dirty="0" err="1"/>
              <a:t>Before</a:t>
            </a:r>
            <a:r>
              <a:rPr lang="it-IT" altLang="it-IT" i="0" dirty="0"/>
              <a:t>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proposal</a:t>
            </a:r>
            <a:r>
              <a:rPr lang="it-IT" altLang="it-IT" i="0" dirty="0"/>
              <a:t>, image patches </a:t>
            </a:r>
            <a:r>
              <a:rPr lang="it-IT" altLang="it-IT" i="0" dirty="0" err="1"/>
              <a:t>were</a:t>
            </a:r>
            <a:r>
              <a:rPr lang="it-IT" altLang="it-IT" i="0" dirty="0"/>
              <a:t> </a:t>
            </a:r>
            <a:r>
              <a:rPr lang="it-IT" altLang="it-IT" i="0" dirty="0" err="1"/>
              <a:t>either</a:t>
            </a:r>
            <a:r>
              <a:rPr lang="it-IT" altLang="it-IT" i="0" dirty="0"/>
              <a:t> </a:t>
            </a:r>
            <a:r>
              <a:rPr lang="it-IT" altLang="it-IT" i="0" dirty="0" err="1"/>
              <a:t>all</a:t>
            </a:r>
            <a:r>
              <a:rPr lang="it-IT" altLang="it-IT" i="0" dirty="0"/>
              <a:t> of a </a:t>
            </a:r>
            <a:r>
              <a:rPr lang="it-IT" altLang="it-IT" i="0" dirty="0" err="1"/>
              <a:t>fixed</a:t>
            </a:r>
            <a:r>
              <a:rPr lang="it-IT" altLang="it-IT" i="0" dirty="0"/>
              <a:t> scale or following a </a:t>
            </a:r>
            <a:r>
              <a:rPr lang="it-IT" altLang="it-IT" i="1" dirty="0" err="1"/>
              <a:t>fixed</a:t>
            </a:r>
            <a:r>
              <a:rPr lang="it-IT" altLang="it-IT" i="1" dirty="0"/>
              <a:t> </a:t>
            </a:r>
            <a:r>
              <a:rPr lang="it-IT" altLang="it-IT" i="1" dirty="0" err="1"/>
              <a:t>partitioning</a:t>
            </a:r>
            <a:r>
              <a:rPr lang="it-IT" altLang="it-IT" i="1" dirty="0"/>
              <a:t> </a:t>
            </a:r>
            <a:r>
              <a:rPr lang="it-IT" altLang="it-IT" i="1" dirty="0" err="1"/>
              <a:t>scheme</a:t>
            </a:r>
            <a:r>
              <a:rPr lang="it-IT" altLang="it-IT" i="0" dirty="0"/>
              <a:t>:  </a:t>
            </a:r>
            <a:r>
              <a:rPr lang="it-IT" altLang="it-IT" i="0" dirty="0" err="1"/>
              <a:t>properties</a:t>
            </a:r>
            <a:r>
              <a:rPr lang="it-IT" altLang="it-IT" i="0" dirty="0"/>
              <a:t> </a:t>
            </a:r>
            <a:r>
              <a:rPr lang="it-IT" altLang="it-IT" i="0" dirty="0" err="1"/>
              <a:t>unsuitable</a:t>
            </a:r>
            <a:r>
              <a:rPr lang="it-IT" altLang="it-IT" i="0" dirty="0"/>
              <a:t> for </a:t>
            </a:r>
            <a:r>
              <a:rPr lang="it-IT" altLang="it-IT" i="1" dirty="0"/>
              <a:t>semantic </a:t>
            </a:r>
            <a:r>
              <a:rPr lang="it-IT" altLang="it-IT" i="1" dirty="0" err="1"/>
              <a:t>segmentation</a:t>
            </a:r>
            <a:r>
              <a:rPr lang="it-IT" altLang="it-IT" i="1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b="1" i="0" dirty="0" err="1"/>
              <a:t>requires</a:t>
            </a:r>
            <a:r>
              <a:rPr lang="it-IT" altLang="it-IT" b="1" i="0" dirty="0"/>
              <a:t> dense </a:t>
            </a:r>
            <a:r>
              <a:rPr lang="it-IT" altLang="it-IT" b="1" i="0" dirty="0" err="1"/>
              <a:t>prediction</a:t>
            </a:r>
            <a:r>
              <a:rPr lang="it-IT" altLang="it-IT" b="1" i="0" dirty="0"/>
              <a:t> </a:t>
            </a:r>
            <a:r>
              <a:rPr lang="it-IT" altLang="it-IT" i="0" dirty="0" err="1"/>
              <a:t>at</a:t>
            </a:r>
            <a:r>
              <a:rPr lang="it-IT" altLang="it-IT" i="0" dirty="0"/>
              <a:t> </a:t>
            </a:r>
            <a:r>
              <a:rPr lang="it-IT" altLang="it-IT" i="1" dirty="0"/>
              <a:t>pixel </a:t>
            </a:r>
            <a:r>
              <a:rPr lang="it-IT" altLang="it-IT" i="1" dirty="0" err="1"/>
              <a:t>level</a:t>
            </a:r>
            <a:r>
              <a:rPr lang="it-IT" altLang="it-IT" i="1" dirty="0"/>
              <a:t>: </a:t>
            </a:r>
            <a:r>
              <a:rPr lang="it-IT" altLang="it-IT" i="0" dirty="0"/>
              <a:t>with </a:t>
            </a:r>
            <a:r>
              <a:rPr lang="it-IT" altLang="it-IT" i="0" dirty="0" err="1"/>
              <a:t>larger</a:t>
            </a:r>
            <a:r>
              <a:rPr lang="it-IT" altLang="it-IT" i="0" dirty="0"/>
              <a:t> patches</a:t>
            </a:r>
            <a:r>
              <a:rPr lang="it-IT" altLang="it-IT" i="1" dirty="0"/>
              <a:t> </a:t>
            </a:r>
            <a:r>
              <a:rPr lang="it-IT" altLang="it-IT" i="0" dirty="0"/>
              <a:t>the problem </a:t>
            </a:r>
            <a:r>
              <a:rPr lang="it-IT" altLang="it-IT" i="0" dirty="0" err="1"/>
              <a:t>would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</a:t>
            </a:r>
            <a:r>
              <a:rPr lang="it-IT" altLang="it-IT" i="0" dirty="0" err="1"/>
              <a:t>become</a:t>
            </a:r>
            <a:r>
              <a:rPr lang="it-IT" altLang="it-IT" i="0" dirty="0"/>
              <a:t> </a:t>
            </a:r>
            <a:r>
              <a:rPr lang="it-IT" altLang="it-IT" i="0" dirty="0" err="1"/>
              <a:t>intractable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the </a:t>
            </a:r>
            <a:r>
              <a:rPr lang="it-IT" altLang="it-IT" i="0" dirty="0" err="1"/>
              <a:t>computational</a:t>
            </a:r>
            <a:r>
              <a:rPr lang="it-IT" altLang="it-IT" i="0" dirty="0"/>
              <a:t> </a:t>
            </a:r>
            <a:r>
              <a:rPr lang="it-IT" altLang="it-IT" i="0" dirty="0" err="1"/>
              <a:t>complexity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quadratic</a:t>
            </a:r>
            <a:r>
              <a:rPr lang="it-IT" altLang="it-IT" i="0" dirty="0"/>
              <a:t> to image/patch size, and </a:t>
            </a:r>
            <a:r>
              <a:rPr lang="it-IT" altLang="it-IT" i="0" dirty="0" err="1"/>
              <a:t>properties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b="1" i="0" dirty="0" err="1"/>
              <a:t>locality</a:t>
            </a:r>
            <a:r>
              <a:rPr lang="it-IT" altLang="it-IT" i="0" dirty="0"/>
              <a:t> and </a:t>
            </a:r>
            <a:r>
              <a:rPr lang="it-IT" altLang="it-IT" b="1" i="0" dirty="0" err="1"/>
              <a:t>translational</a:t>
            </a:r>
            <a:r>
              <a:rPr lang="it-IT" altLang="it-IT" b="1" i="0" dirty="0"/>
              <a:t> </a:t>
            </a:r>
            <a:r>
              <a:rPr lang="it-IT" altLang="it-IT" b="1" i="0" dirty="0" err="1"/>
              <a:t>invariance</a:t>
            </a:r>
            <a:r>
              <a:rPr lang="it-IT" altLang="it-IT" b="1" i="0" dirty="0"/>
              <a:t> </a:t>
            </a:r>
            <a:r>
              <a:rPr lang="it-IT" altLang="it-IT" i="0" dirty="0"/>
              <a:t>are </a:t>
            </a:r>
            <a:r>
              <a:rPr lang="it-IT" altLang="it-IT" b="1" i="0" dirty="0" err="1"/>
              <a:t>impossible</a:t>
            </a:r>
            <a:r>
              <a:rPr lang="it-IT" altLang="it-IT" i="0" dirty="0"/>
              <a:t> to </a:t>
            </a:r>
            <a:r>
              <a:rPr lang="it-IT" altLang="it-IT" i="0" dirty="0" err="1"/>
              <a:t>have</a:t>
            </a:r>
            <a:r>
              <a:rPr lang="it-IT" altLang="it-IT" i="0" dirty="0"/>
              <a:t> </a:t>
            </a:r>
            <a:r>
              <a:rPr lang="it-IT" altLang="it-IT" b="1" i="0" dirty="0" err="1"/>
              <a:t>without</a:t>
            </a:r>
            <a:r>
              <a:rPr lang="it-IT" altLang="it-IT" i="0" dirty="0"/>
              <a:t> </a:t>
            </a:r>
            <a:r>
              <a:rPr lang="it-IT" altLang="it-IT" i="0" dirty="0" err="1"/>
              <a:t>creating</a:t>
            </a:r>
            <a:r>
              <a:rPr lang="it-IT" altLang="it-IT" i="0" dirty="0"/>
              <a:t> a «</a:t>
            </a:r>
            <a:r>
              <a:rPr lang="it-IT" altLang="it-IT" b="1" i="0" dirty="0" err="1"/>
              <a:t>communication</a:t>
            </a:r>
            <a:r>
              <a:rPr lang="it-IT" altLang="it-IT" b="1" i="0" dirty="0"/>
              <a:t> </a:t>
            </a:r>
            <a:r>
              <a:rPr lang="it-IT" altLang="it-IT" b="1" i="0" dirty="0" err="1"/>
              <a:t>channel</a:t>
            </a:r>
            <a:r>
              <a:rPr lang="it-IT" altLang="it-IT" b="1" i="0" dirty="0"/>
              <a:t>» </a:t>
            </a:r>
            <a:r>
              <a:rPr lang="it-IT" altLang="it-IT" b="1" i="0" dirty="0" err="1"/>
              <a:t>among</a:t>
            </a:r>
            <a:r>
              <a:rPr lang="it-IT" altLang="it-IT" b="1" i="0" dirty="0"/>
              <a:t> the windows 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528782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Fond</a:t>
            </a:r>
            <a:r>
              <a:rPr lang="it-IT" altLang="it-IT" dirty="0"/>
              <a:t> of Computer Vision and passionate </a:t>
            </a:r>
            <a:r>
              <a:rPr lang="it-IT" altLang="it-IT" dirty="0" err="1"/>
              <a:t>about</a:t>
            </a:r>
            <a:r>
              <a:rPr lang="it-IT" altLang="it-IT" dirty="0"/>
              <a:t> the </a:t>
            </a:r>
            <a:r>
              <a:rPr lang="it-IT" altLang="it-IT" dirty="0" err="1"/>
              <a:t>medical</a:t>
            </a:r>
            <a:r>
              <a:rPr lang="it-IT" altLang="it-IT" dirty="0"/>
              <a:t> sciences, I </a:t>
            </a:r>
            <a:r>
              <a:rPr lang="it-IT" altLang="it-IT" dirty="0" err="1"/>
              <a:t>had</a:t>
            </a:r>
            <a:r>
              <a:rPr lang="it-IT" altLang="it-IT" dirty="0"/>
              <a:t> the chance to propose and </a:t>
            </a:r>
            <a:r>
              <a:rPr lang="it-IT" altLang="it-IT" dirty="0" err="1"/>
              <a:t>get</a:t>
            </a:r>
            <a:r>
              <a:rPr lang="it-IT" altLang="it-IT" dirty="0"/>
              <a:t> the </a:t>
            </a:r>
            <a:r>
              <a:rPr lang="it-IT" altLang="it-IT" dirty="0" err="1"/>
              <a:t>approval</a:t>
            </a:r>
            <a:r>
              <a:rPr lang="it-IT" altLang="it-IT" dirty="0"/>
              <a:t> for a solo R&amp;D project in the area of </a:t>
            </a:r>
            <a:r>
              <a:rPr lang="it-IT" altLang="it-IT" dirty="0" err="1"/>
              <a:t>Medical</a:t>
            </a:r>
            <a:r>
              <a:rPr lang="it-IT" altLang="it-IT" dirty="0"/>
              <a:t> Imaging, in </a:t>
            </a:r>
            <a:r>
              <a:rPr lang="it-IT" altLang="it-IT" dirty="0" err="1"/>
              <a:t>particular</a:t>
            </a:r>
            <a:r>
              <a:rPr lang="it-IT" altLang="it-IT" dirty="0"/>
              <a:t> on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from MRI </a:t>
            </a:r>
            <a:r>
              <a:rPr lang="it-IT" altLang="it-IT" dirty="0" err="1"/>
              <a:t>scans</a:t>
            </a:r>
            <a:r>
              <a:rPr lang="it-IT" altLang="it-IT" dirty="0"/>
              <a:t>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and for </a:t>
            </a:r>
            <a:r>
              <a:rPr lang="it-IT" altLang="it-IT" dirty="0" err="1"/>
              <a:t>this</a:t>
            </a:r>
            <a:r>
              <a:rPr lang="it-IT" altLang="it-IT" dirty="0"/>
              <a:t> I </a:t>
            </a:r>
            <a:r>
              <a:rPr lang="it-IT" altLang="it-IT" dirty="0" err="1"/>
              <a:t>would</a:t>
            </a:r>
            <a:r>
              <a:rPr lang="it-IT" altLang="it-IT" dirty="0"/>
              <a:t> thank  in </a:t>
            </a:r>
            <a:r>
              <a:rPr lang="it-IT" altLang="it-IT" dirty="0" err="1"/>
              <a:t>advance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external</a:t>
            </a:r>
            <a:r>
              <a:rPr lang="it-IT" altLang="it-IT" dirty="0"/>
              <a:t> advisors Ilaria Gianoli and Manuel Orlandi and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internal</a:t>
            </a:r>
            <a:r>
              <a:rPr lang="it-IT" altLang="it-IT" dirty="0"/>
              <a:t> advisor, the professor Maria de Marsico.  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/>
              <a:t>The </a:t>
            </a:r>
            <a:r>
              <a:rPr lang="it-IT" altLang="it-IT" i="1" dirty="0"/>
              <a:t>shifted </a:t>
            </a:r>
            <a:r>
              <a:rPr lang="it-IT" altLang="it-IT" i="1" dirty="0" err="1"/>
              <a:t>windowing</a:t>
            </a:r>
            <a:r>
              <a:rPr lang="it-IT" altLang="it-IT" i="1" dirty="0"/>
              <a:t> </a:t>
            </a:r>
            <a:r>
              <a:rPr lang="it-IT" altLang="it-IT" i="1" dirty="0" err="1"/>
              <a:t>scheme</a:t>
            </a:r>
            <a:r>
              <a:rPr lang="it-IT" altLang="it-IT" i="1" dirty="0"/>
              <a:t> </a:t>
            </a:r>
            <a:r>
              <a:rPr lang="it-IT" altLang="it-IT" i="0" dirty="0" err="1"/>
              <a:t>instead</a:t>
            </a:r>
            <a:r>
              <a:rPr lang="it-IT" altLang="it-IT" i="0" dirty="0"/>
              <a:t>,</a:t>
            </a:r>
            <a:r>
              <a:rPr lang="it-IT" altLang="it-IT" i="1" dirty="0"/>
              <a:t> </a:t>
            </a:r>
            <a:r>
              <a:rPr lang="it-IT" altLang="it-IT" dirty="0" err="1"/>
              <a:t>brings</a:t>
            </a:r>
            <a:r>
              <a:rPr lang="it-IT" altLang="it-IT" dirty="0"/>
              <a:t> </a:t>
            </a:r>
            <a:r>
              <a:rPr lang="it-IT" altLang="it-IT" dirty="0" err="1"/>
              <a:t>great</a:t>
            </a:r>
            <a:r>
              <a:rPr lang="it-IT" altLang="it-IT" dirty="0"/>
              <a:t> </a:t>
            </a:r>
            <a:r>
              <a:rPr lang="it-IT" altLang="it-IT" dirty="0" err="1"/>
              <a:t>efficiency</a:t>
            </a:r>
            <a:r>
              <a:rPr lang="it-IT" altLang="it-IT" dirty="0"/>
              <a:t> by: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limiting</a:t>
            </a:r>
            <a:r>
              <a:rPr lang="it-IT" altLang="it-IT" dirty="0"/>
              <a:t>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dirty="0"/>
              <a:t> </a:t>
            </a:r>
            <a:r>
              <a:rPr lang="it-IT" altLang="it-IT" dirty="0" err="1"/>
              <a:t>computation</a:t>
            </a:r>
            <a:r>
              <a:rPr lang="it-IT" altLang="it-IT" dirty="0"/>
              <a:t> to </a:t>
            </a:r>
            <a:r>
              <a:rPr lang="it-IT" altLang="it-IT" i="1" dirty="0"/>
              <a:t>non-</a:t>
            </a:r>
            <a:r>
              <a:rPr lang="it-IT" altLang="it-IT" i="1" dirty="0" err="1"/>
              <a:t>everlapping</a:t>
            </a:r>
            <a:r>
              <a:rPr lang="it-IT" altLang="it-IT" i="1" dirty="0"/>
              <a:t> local windows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allowing</a:t>
            </a:r>
            <a:r>
              <a:rPr lang="it-IT" altLang="it-IT" dirty="0"/>
              <a:t> for </a:t>
            </a:r>
            <a:r>
              <a:rPr lang="it-IT" altLang="it-IT" i="1" dirty="0"/>
              <a:t>cross-window connection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(</a:t>
            </a:r>
            <a:r>
              <a:rPr lang="it-IT" altLang="it-IT" i="0" dirty="0" err="1"/>
              <a:t>constructing</a:t>
            </a:r>
            <a:r>
              <a:rPr lang="it-IT" altLang="it-IT" i="0" dirty="0"/>
              <a:t> a </a:t>
            </a:r>
            <a:r>
              <a:rPr lang="it-IT" altLang="it-IT" i="0" dirty="0" err="1"/>
              <a:t>hierarchical</a:t>
            </a:r>
            <a:r>
              <a:rPr lang="it-IT" altLang="it-IT" i="0" dirty="0"/>
              <a:t> feature </a:t>
            </a:r>
            <a:r>
              <a:rPr lang="it-IT" altLang="it-IT" i="0" dirty="0" err="1"/>
              <a:t>maps</a:t>
            </a:r>
            <a:r>
              <a:rPr lang="it-IT" altLang="it-IT" i="0" dirty="0"/>
              <a:t> with </a:t>
            </a:r>
            <a:r>
              <a:rPr lang="it-IT" altLang="it-IT" i="0" dirty="0" err="1"/>
              <a:t>only</a:t>
            </a:r>
            <a:r>
              <a:rPr lang="it-IT" altLang="it-IT" i="0" dirty="0"/>
              <a:t> linear </a:t>
            </a:r>
            <a:r>
              <a:rPr lang="it-IT" altLang="it-IT" i="0" dirty="0" err="1"/>
              <a:t>computational</a:t>
            </a:r>
            <a:r>
              <a:rPr lang="it-IT" altLang="it-IT" i="0" dirty="0"/>
              <a:t> </a:t>
            </a:r>
            <a:r>
              <a:rPr lang="it-IT" altLang="it-IT" i="0" dirty="0" err="1"/>
              <a:t>complexity</a:t>
            </a:r>
            <a:r>
              <a:rPr lang="it-IT" altLang="it-IT" i="0" dirty="0"/>
              <a:t> to image size, </a:t>
            </a:r>
            <a:r>
              <a:rPr lang="it-IT" altLang="it-IT" i="0" dirty="0" err="1"/>
              <a:t>bounded</a:t>
            </a:r>
            <a:r>
              <a:rPr lang="it-IT" altLang="it-IT" i="0" dirty="0"/>
              <a:t> by a </a:t>
            </a:r>
            <a:r>
              <a:rPr lang="it-IT" altLang="it-IT" i="0" dirty="0" err="1"/>
              <a:t>fixed</a:t>
            </a:r>
            <a:r>
              <a:rPr lang="it-IT" altLang="it-IT" i="0" dirty="0"/>
              <a:t> number of patches per window in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layer</a:t>
            </a:r>
            <a:r>
              <a:rPr lang="it-IT" altLang="it-IT" i="0" dirty="0"/>
              <a:t>.)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The key design </a:t>
            </a:r>
            <a:r>
              <a:rPr lang="it-IT" altLang="it-IT" i="0" dirty="0" err="1"/>
              <a:t>element</a:t>
            </a:r>
            <a:r>
              <a:rPr lang="it-IT" altLang="it-IT" i="0" dirty="0"/>
              <a:t> of </a:t>
            </a:r>
            <a:r>
              <a:rPr lang="it-IT" altLang="it-IT" i="0" dirty="0" err="1"/>
              <a:t>Swin</a:t>
            </a:r>
            <a:r>
              <a:rPr lang="it-IT" altLang="it-IT" i="0" dirty="0"/>
              <a:t> Transformer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indeed</a:t>
            </a:r>
            <a:r>
              <a:rPr lang="it-IT" altLang="it-IT" i="0" dirty="0"/>
              <a:t> the </a:t>
            </a:r>
            <a:r>
              <a:rPr lang="it-IT" altLang="it-IT" i="1" dirty="0"/>
              <a:t>windows</a:t>
            </a:r>
            <a:r>
              <a:rPr lang="it-IT" altLang="it-IT" i="0" dirty="0"/>
              <a:t> </a:t>
            </a:r>
            <a:r>
              <a:rPr lang="it-IT" altLang="it-IT" i="1" dirty="0"/>
              <a:t>shift </a:t>
            </a:r>
            <a:r>
              <a:rPr lang="it-IT" altLang="it-IT" i="0" dirty="0" err="1"/>
              <a:t>between</a:t>
            </a:r>
            <a:r>
              <a:rPr lang="it-IT" altLang="it-IT" i="0" dirty="0"/>
              <a:t> </a:t>
            </a:r>
            <a:r>
              <a:rPr lang="it-IT" altLang="it-IT" b="1" i="0" dirty="0"/>
              <a:t>consecutive SA </a:t>
            </a:r>
            <a:r>
              <a:rPr lang="it-IT" altLang="it-IT" b="1" i="0" dirty="0" err="1"/>
              <a:t>layers</a:t>
            </a:r>
            <a:r>
              <a:rPr lang="it-IT" altLang="it-IT" i="0" dirty="0"/>
              <a:t>: the </a:t>
            </a:r>
            <a:r>
              <a:rPr lang="it-IT" altLang="it-IT" i="0" dirty="0" err="1"/>
              <a:t>shifting</a:t>
            </a:r>
            <a:r>
              <a:rPr lang="it-IT" altLang="it-IT" i="0" dirty="0"/>
              <a:t> </a:t>
            </a:r>
            <a:r>
              <a:rPr lang="it-IT" altLang="it-IT" i="0" dirty="0" err="1"/>
              <a:t>bridges</a:t>
            </a:r>
            <a:r>
              <a:rPr lang="it-IT" altLang="it-IT" i="0" dirty="0"/>
              <a:t> windows of consecutive blocks, </a:t>
            </a:r>
            <a:r>
              <a:rPr lang="it-IT" altLang="it-IT" i="0" dirty="0" err="1"/>
              <a:t>providing</a:t>
            </a:r>
            <a:r>
              <a:rPr lang="it-IT" altLang="it-IT" i="0" dirty="0"/>
              <a:t> connections </a:t>
            </a:r>
            <a:r>
              <a:rPr lang="it-IT" altLang="it-IT" i="0" dirty="0" err="1"/>
              <a:t>among</a:t>
            </a:r>
            <a:r>
              <a:rPr lang="it-IT" altLang="it-IT" i="0" dirty="0"/>
              <a:t> </a:t>
            </a:r>
            <a:r>
              <a:rPr lang="it-IT" altLang="it-IT" i="0" dirty="0" err="1"/>
              <a:t>them</a:t>
            </a:r>
            <a:r>
              <a:rPr lang="it-IT" altLang="it-IT" i="0" dirty="0"/>
              <a:t> and </a:t>
            </a:r>
            <a:r>
              <a:rPr lang="it-IT" altLang="it-IT" i="0" dirty="0" err="1"/>
              <a:t>significantly</a:t>
            </a:r>
            <a:r>
              <a:rPr lang="it-IT" altLang="it-IT" i="0" dirty="0"/>
              <a:t> </a:t>
            </a:r>
            <a:r>
              <a:rPr lang="it-IT" altLang="it-IT" b="1" i="0" dirty="0" err="1"/>
              <a:t>enhance</a:t>
            </a:r>
            <a:r>
              <a:rPr lang="it-IT" altLang="it-IT" b="1" i="0" dirty="0"/>
              <a:t> </a:t>
            </a:r>
            <a:r>
              <a:rPr lang="it-IT" altLang="it-IT" b="1" i="0" dirty="0" err="1"/>
              <a:t>modeling</a:t>
            </a:r>
            <a:r>
              <a:rPr lang="it-IT" altLang="it-IT" b="1" i="0" dirty="0"/>
              <a:t> power</a:t>
            </a:r>
            <a:r>
              <a:rPr lang="it-IT" altLang="it-IT" i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0636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/>
              <a:t>The </a:t>
            </a:r>
            <a:r>
              <a:rPr lang="it-IT" altLang="it-IT" dirty="0" err="1"/>
              <a:t>same</a:t>
            </a:r>
            <a:r>
              <a:rPr lang="it-IT" altLang="it-IT" dirty="0"/>
              <a:t> </a:t>
            </a:r>
            <a:r>
              <a:rPr lang="it-IT" altLang="it-IT" dirty="0" err="1"/>
              <a:t>partitioning</a:t>
            </a:r>
            <a:r>
              <a:rPr lang="it-IT" altLang="it-IT" dirty="0"/>
              <a:t> </a:t>
            </a:r>
            <a:r>
              <a:rPr lang="it-IT" altLang="it-IT" dirty="0" err="1"/>
              <a:t>scheme</a:t>
            </a:r>
            <a:r>
              <a:rPr lang="it-IT" altLang="it-IT" dirty="0"/>
              <a:t> can be </a:t>
            </a:r>
            <a:r>
              <a:rPr lang="it-IT" altLang="it-IT" dirty="0" err="1"/>
              <a:t>adapted</a:t>
            </a:r>
            <a:r>
              <a:rPr lang="it-IT" altLang="it-IT" dirty="0"/>
              <a:t> on 3D </a:t>
            </a:r>
            <a:r>
              <a:rPr lang="it-IT" altLang="it-IT" dirty="0" err="1"/>
              <a:t>volumes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well</a:t>
            </a:r>
            <a:r>
              <a:rPr lang="it-IT" altLang="it-IT" dirty="0"/>
              <a:t>, so </a:t>
            </a:r>
            <a:r>
              <a:rPr lang="it-IT" altLang="it-IT" dirty="0" err="1"/>
              <a:t>did</a:t>
            </a:r>
            <a:r>
              <a:rPr lang="it-IT" altLang="it-IT" dirty="0"/>
              <a:t> </a:t>
            </a:r>
            <a:r>
              <a:rPr lang="it-IT" altLang="it-IT" dirty="0" err="1"/>
              <a:t>Hatamizadeh</a:t>
            </a:r>
            <a:r>
              <a:rPr lang="it-IT" altLang="it-IT" dirty="0"/>
              <a:t> and </a:t>
            </a:r>
            <a:r>
              <a:rPr lang="it-IT" altLang="it-IT" dirty="0" err="1"/>
              <a:t>his</a:t>
            </a:r>
            <a:r>
              <a:rPr lang="it-IT" altLang="it-IT" dirty="0"/>
              <a:t> </a:t>
            </a:r>
            <a:r>
              <a:rPr lang="it-IT" altLang="it-IT" dirty="0" err="1"/>
              <a:t>research</a:t>
            </a:r>
            <a:r>
              <a:rPr lang="it-IT" altLang="it-IT" dirty="0"/>
              <a:t> </a:t>
            </a:r>
            <a:r>
              <a:rPr lang="it-IT" altLang="it-IT" dirty="0" err="1"/>
              <a:t>grup</a:t>
            </a:r>
            <a:r>
              <a:rPr lang="it-IT" altLang="it-IT" dirty="0"/>
              <a:t> </a:t>
            </a:r>
            <a:r>
              <a:rPr lang="it-IT" altLang="it-IT" dirty="0" err="1"/>
              <a:t>when</a:t>
            </a:r>
            <a:r>
              <a:rPr lang="it-IT" altLang="it-IT" dirty="0"/>
              <a:t> </a:t>
            </a:r>
            <a:r>
              <a:rPr lang="it-IT" altLang="it-IT" dirty="0" err="1"/>
              <a:t>developping</a:t>
            </a:r>
            <a:r>
              <a:rPr lang="it-IT" altLang="it-IT" dirty="0"/>
              <a:t> the </a:t>
            </a:r>
            <a:r>
              <a:rPr lang="it-IT" altLang="it-IT" dirty="0" err="1"/>
              <a:t>Swin</a:t>
            </a:r>
            <a:r>
              <a:rPr lang="it-IT" altLang="it-IT" dirty="0"/>
              <a:t> </a:t>
            </a:r>
            <a:r>
              <a:rPr lang="it-IT" altLang="it-IT" dirty="0" err="1"/>
              <a:t>UNet</a:t>
            </a:r>
            <a:r>
              <a:rPr lang="it-IT" altLang="it-IT" dirty="0"/>
              <a:t> Transformer (</a:t>
            </a:r>
            <a:r>
              <a:rPr lang="it-IT" altLang="it-IT" dirty="0" err="1"/>
              <a:t>Swin</a:t>
            </a:r>
            <a:r>
              <a:rPr lang="it-IT" altLang="it-IT" dirty="0"/>
              <a:t> UNETR)</a:t>
            </a:r>
          </a:p>
        </p:txBody>
      </p:sp>
    </p:spTree>
    <p:extLst>
      <p:ext uri="{BB962C8B-B14F-4D97-AF65-F5344CB8AC3E}">
        <p14:creationId xmlns:p14="http://schemas.microsoft.com/office/powerpoint/2010/main" val="754675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So, </a:t>
            </a:r>
            <a:r>
              <a:rPr lang="it-IT" altLang="it-IT" dirty="0" err="1"/>
              <a:t>despite</a:t>
            </a:r>
            <a:r>
              <a:rPr lang="it-IT" altLang="it-IT" dirty="0"/>
              <a:t> </a:t>
            </a:r>
            <a:r>
              <a:rPr lang="it-IT" altLang="it-IT" dirty="0" err="1"/>
              <a:t>CNNs</a:t>
            </a:r>
            <a:r>
              <a:rPr lang="it-IT" altLang="it-IT" dirty="0"/>
              <a:t> </a:t>
            </a:r>
            <a:r>
              <a:rPr lang="it-IT" altLang="it-IT" dirty="0" err="1"/>
              <a:t>achieved</a:t>
            </a:r>
            <a:r>
              <a:rPr lang="it-IT" altLang="it-IT" dirty="0"/>
              <a:t> SOTA performance on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 tasks, </a:t>
            </a:r>
            <a:r>
              <a:rPr lang="it-IT" altLang="it-IT" dirty="0" err="1"/>
              <a:t>they</a:t>
            </a:r>
            <a:r>
              <a:rPr lang="it-IT" altLang="it-IT" dirty="0"/>
              <a:t> </a:t>
            </a:r>
            <a:r>
              <a:rPr lang="it-IT" altLang="it-IT" dirty="0" err="1"/>
              <a:t>still</a:t>
            </a:r>
            <a:r>
              <a:rPr lang="it-IT" altLang="it-IT" dirty="0"/>
              <a:t> </a:t>
            </a:r>
            <a:r>
              <a:rPr lang="it-IT" altLang="it-IT" dirty="0" err="1"/>
              <a:t>remain</a:t>
            </a:r>
            <a:r>
              <a:rPr lang="it-IT" altLang="it-IT" dirty="0"/>
              <a:t> </a:t>
            </a:r>
            <a:r>
              <a:rPr lang="it-IT" altLang="it-IT" dirty="0" err="1"/>
              <a:t>constrained</a:t>
            </a:r>
            <a:r>
              <a:rPr lang="it-IT" altLang="it-IT" dirty="0"/>
              <a:t> by a </a:t>
            </a:r>
            <a:r>
              <a:rPr lang="it-IT" altLang="it-IT" b="1" dirty="0"/>
              <a:t>limited </a:t>
            </a:r>
            <a:r>
              <a:rPr lang="it-IT" altLang="it-IT" b="1" i="1" dirty="0"/>
              <a:t>kernel size</a:t>
            </a:r>
            <a:r>
              <a:rPr lang="it-IT" altLang="it-IT" i="1" dirty="0"/>
              <a:t> </a:t>
            </a:r>
            <a:r>
              <a:rPr lang="it-IT" altLang="it-IT" i="0" dirty="0" err="1"/>
              <a:t>while</a:t>
            </a:r>
            <a:r>
              <a:rPr lang="it-IT" altLang="it-IT" i="0" dirty="0"/>
              <a:t> </a:t>
            </a:r>
            <a:r>
              <a:rPr lang="it-IT" altLang="it-IT" b="1" i="1" dirty="0" err="1"/>
              <a:t>modeling</a:t>
            </a:r>
            <a:r>
              <a:rPr lang="it-IT" altLang="it-IT" b="1" i="0" dirty="0"/>
              <a:t> </a:t>
            </a:r>
            <a:r>
              <a:rPr lang="it-IT" altLang="it-IT" b="1" i="1" dirty="0"/>
              <a:t>long-range information, i</a:t>
            </a:r>
            <a:r>
              <a:rPr lang="it-IT" altLang="it-IT" i="0" dirty="0"/>
              <a:t>n </a:t>
            </a:r>
            <a:r>
              <a:rPr lang="it-IT" altLang="it-IT" i="0" dirty="0" err="1"/>
              <a:t>this</a:t>
            </a:r>
            <a:r>
              <a:rPr lang="it-IT" altLang="it-IT" i="0" dirty="0"/>
              <a:t> scenario </a:t>
            </a:r>
            <a:r>
              <a:rPr lang="it-IT" altLang="it-IT" i="0" dirty="0" err="1"/>
              <a:t>they</a:t>
            </a:r>
            <a:r>
              <a:rPr lang="it-IT" altLang="it-IT" i="0" dirty="0"/>
              <a:t> can </a:t>
            </a:r>
            <a:r>
              <a:rPr lang="it-IT" altLang="it-IT" i="0" dirty="0" err="1"/>
              <a:t>suffer</a:t>
            </a:r>
            <a:r>
              <a:rPr lang="it-IT" altLang="it-IT" i="0" dirty="0"/>
              <a:t> </a:t>
            </a:r>
            <a:r>
              <a:rPr lang="it-IT" altLang="it-IT" i="0" dirty="0" err="1"/>
              <a:t>while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segmentating</a:t>
            </a:r>
            <a:r>
              <a:rPr lang="it-IT" altLang="it-IT" i="0" dirty="0"/>
              <a:t> </a:t>
            </a:r>
            <a:r>
              <a:rPr lang="it-IT" altLang="it-IT" i="0" dirty="0" err="1"/>
              <a:t>tumors</a:t>
            </a:r>
            <a:r>
              <a:rPr lang="it-IT" altLang="it-IT" i="0" dirty="0"/>
              <a:t> of </a:t>
            </a:r>
            <a:r>
              <a:rPr lang="it-IT" altLang="it-IT" i="0" dirty="0" err="1"/>
              <a:t>variable</a:t>
            </a:r>
            <a:r>
              <a:rPr lang="it-IT" altLang="it-IT" i="0" dirty="0"/>
              <a:t> sizes.</a:t>
            </a:r>
            <a:endParaRPr lang="it-IT" altLang="it-IT" i="1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</a:t>
            </a:r>
            <a:r>
              <a:rPr lang="it-IT" altLang="it-IT" b="1" dirty="0" err="1"/>
              <a:t>reformulation</a:t>
            </a:r>
            <a:r>
              <a:rPr lang="it-IT" altLang="it-IT" b="1" dirty="0"/>
              <a:t> of the task </a:t>
            </a:r>
            <a:r>
              <a:rPr lang="it-IT" altLang="it-IT" dirty="0" err="1"/>
              <a:t>as</a:t>
            </a:r>
            <a:r>
              <a:rPr lang="it-IT" altLang="it-IT" dirty="0"/>
              <a:t> a </a:t>
            </a:r>
            <a:r>
              <a:rPr lang="it-IT" altLang="it-IT" dirty="0" err="1"/>
              <a:t>sequence</a:t>
            </a:r>
            <a:r>
              <a:rPr lang="it-IT" altLang="it-IT" dirty="0"/>
              <a:t> to </a:t>
            </a:r>
            <a:r>
              <a:rPr lang="it-IT" altLang="it-IT" dirty="0" err="1"/>
              <a:t>sequence</a:t>
            </a:r>
            <a:r>
              <a:rPr lang="it-IT" altLang="it-IT" dirty="0"/>
              <a:t> </a:t>
            </a:r>
            <a:r>
              <a:rPr lang="it-IT" altLang="it-IT" dirty="0" err="1"/>
              <a:t>prediction</a:t>
            </a:r>
            <a:r>
              <a:rPr lang="it-IT" altLang="it-IT" dirty="0"/>
              <a:t> problem </a:t>
            </a:r>
            <a:r>
              <a:rPr lang="it-IT" altLang="it-IT" b="1" dirty="0" err="1"/>
              <a:t>unlocked</a:t>
            </a:r>
            <a:r>
              <a:rPr lang="it-IT" altLang="it-IT" b="1" dirty="0"/>
              <a:t> </a:t>
            </a:r>
            <a:r>
              <a:rPr lang="it-IT" altLang="it-IT" b="1" dirty="0" err="1"/>
              <a:t>wider</a:t>
            </a:r>
            <a:r>
              <a:rPr lang="it-IT" altLang="it-IT" b="1" dirty="0"/>
              <a:t> </a:t>
            </a:r>
            <a:r>
              <a:rPr lang="it-IT" altLang="it-IT" b="1" dirty="0" err="1"/>
              <a:t>opportunites</a:t>
            </a:r>
            <a:r>
              <a:rPr lang="it-IT" altLang="it-IT" b="1" dirty="0"/>
              <a:t> </a:t>
            </a:r>
            <a:r>
              <a:rPr lang="it-IT" altLang="it-IT" dirty="0"/>
              <a:t>for the Transformer to compete </a:t>
            </a:r>
            <a:r>
              <a:rPr lang="it-IT" altLang="it-IT" dirty="0" err="1"/>
              <a:t>against</a:t>
            </a:r>
            <a:r>
              <a:rPr lang="it-IT" altLang="it-IT" dirty="0"/>
              <a:t> CNN-</a:t>
            </a:r>
            <a:r>
              <a:rPr lang="it-IT" altLang="it-IT" dirty="0" err="1"/>
              <a:t>based</a:t>
            </a:r>
            <a:r>
              <a:rPr lang="it-IT" altLang="it-IT" dirty="0"/>
              <a:t> </a:t>
            </a:r>
            <a:r>
              <a:rPr lang="it-IT" altLang="it-IT" dirty="0" err="1"/>
              <a:t>architectures</a:t>
            </a:r>
            <a:r>
              <a:rPr lang="it-IT" altLang="it-IT" dirty="0"/>
              <a:t>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approach</a:t>
            </a:r>
            <a:r>
              <a:rPr lang="it-IT" altLang="it-IT" dirty="0"/>
              <a:t> </a:t>
            </a:r>
            <a:r>
              <a:rPr lang="it-IT" altLang="it-IT" dirty="0" err="1"/>
              <a:t>was</a:t>
            </a:r>
            <a:r>
              <a:rPr lang="it-IT" altLang="it-IT" dirty="0"/>
              <a:t> </a:t>
            </a:r>
            <a:r>
              <a:rPr lang="it-IT" altLang="it-IT" dirty="0" err="1"/>
              <a:t>proposed</a:t>
            </a:r>
            <a:r>
              <a:rPr lang="it-IT" altLang="it-IT" dirty="0"/>
              <a:t> in 2021 </a:t>
            </a:r>
            <a:r>
              <a:rPr lang="it-IT" altLang="it-IT" dirty="0" err="1"/>
              <a:t>BraTS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challenge, ranking </a:t>
            </a:r>
            <a:r>
              <a:rPr lang="it-IT" altLang="it-IT" dirty="0" err="1"/>
              <a:t>among</a:t>
            </a:r>
            <a:r>
              <a:rPr lang="it-IT" altLang="it-IT" dirty="0"/>
              <a:t> top-</a:t>
            </a:r>
            <a:r>
              <a:rPr lang="it-IT" altLang="it-IT" dirty="0" err="1"/>
              <a:t>performing</a:t>
            </a:r>
            <a:r>
              <a:rPr lang="it-IT" altLang="it-IT" dirty="0"/>
              <a:t> </a:t>
            </a:r>
            <a:r>
              <a:rPr lang="it-IT" altLang="it-IT" dirty="0" err="1"/>
              <a:t>solutions</a:t>
            </a:r>
            <a:r>
              <a:rPr lang="it-IT" altLang="it-IT" dirty="0"/>
              <a:t> in the </a:t>
            </a:r>
            <a:r>
              <a:rPr lang="it-IT" altLang="it-IT" dirty="0" err="1"/>
              <a:t>validation</a:t>
            </a:r>
            <a:r>
              <a:rPr lang="it-IT" altLang="it-IT" dirty="0"/>
              <a:t> </a:t>
            </a:r>
            <a:r>
              <a:rPr lang="it-IT" altLang="it-IT" dirty="0" err="1"/>
              <a:t>phase</a:t>
            </a:r>
            <a:r>
              <a:rPr lang="it-IT" alt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0194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altLang="it-IT" dirty="0"/>
              <a:t>Less </a:t>
            </a:r>
            <a:r>
              <a:rPr lang="it-IT" altLang="it-IT" dirty="0" err="1"/>
              <a:t>recent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the 2018 </a:t>
            </a:r>
            <a:r>
              <a:rPr lang="it-IT" altLang="it-IT" b="1" dirty="0"/>
              <a:t>Attention U-Net </a:t>
            </a:r>
            <a:r>
              <a:rPr lang="it-IT" altLang="it-IT" b="1" dirty="0" err="1"/>
              <a:t>architecture</a:t>
            </a:r>
            <a:r>
              <a:rPr lang="it-IT" altLang="it-IT" dirty="0"/>
              <a:t>, </a:t>
            </a:r>
            <a:r>
              <a:rPr lang="it-IT" altLang="it-IT" dirty="0" err="1"/>
              <a:t>proposed</a:t>
            </a:r>
            <a:r>
              <a:rPr lang="it-IT" altLang="it-IT" dirty="0"/>
              <a:t> for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 in </a:t>
            </a:r>
            <a:r>
              <a:rPr lang="it-IT" altLang="it-IT" dirty="0" err="1"/>
              <a:t>medical</a:t>
            </a:r>
            <a:r>
              <a:rPr lang="it-IT" altLang="it-IT" dirty="0"/>
              <a:t> imaging, </a:t>
            </a:r>
            <a:r>
              <a:rPr lang="it-IT" altLang="it-IT" b="1" dirty="0" err="1"/>
              <a:t>equipped</a:t>
            </a:r>
            <a:r>
              <a:rPr lang="it-IT" altLang="it-IT" dirty="0"/>
              <a:t> with a </a:t>
            </a:r>
            <a:r>
              <a:rPr lang="it-IT" altLang="it-IT" b="1" dirty="0"/>
              <a:t>special </a:t>
            </a:r>
            <a:r>
              <a:rPr lang="it-IT" altLang="it-IT" b="1" dirty="0" err="1"/>
              <a:t>layer</a:t>
            </a:r>
            <a:r>
              <a:rPr lang="it-IT" altLang="it-IT" b="1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automatically</a:t>
            </a:r>
            <a:r>
              <a:rPr lang="it-IT" altLang="it-IT" dirty="0"/>
              <a:t> </a:t>
            </a:r>
            <a:r>
              <a:rPr lang="it-IT" altLang="it-IT" dirty="0" err="1"/>
              <a:t>learns</a:t>
            </a:r>
            <a:r>
              <a:rPr lang="it-IT" altLang="it-IT" dirty="0"/>
              <a:t> </a:t>
            </a:r>
            <a:r>
              <a:rPr lang="it-IT" altLang="it-IT" b="1" dirty="0"/>
              <a:t>to focus on target </a:t>
            </a:r>
            <a:r>
              <a:rPr lang="it-IT" altLang="it-IT" b="1" dirty="0" err="1"/>
              <a:t>structures</a:t>
            </a:r>
            <a:r>
              <a:rPr lang="it-IT" altLang="it-IT" b="1" dirty="0"/>
              <a:t> of </a:t>
            </a:r>
            <a:r>
              <a:rPr lang="it-IT" altLang="it-IT" b="1" dirty="0" err="1"/>
              <a:t>varying</a:t>
            </a:r>
            <a:r>
              <a:rPr lang="it-IT" altLang="it-IT" b="1" dirty="0"/>
              <a:t> </a:t>
            </a:r>
            <a:r>
              <a:rPr lang="it-IT" altLang="it-IT" b="1" dirty="0" err="1"/>
              <a:t>shapes</a:t>
            </a:r>
            <a:r>
              <a:rPr lang="it-IT" altLang="it-IT" b="1" dirty="0"/>
              <a:t> and sizes</a:t>
            </a:r>
            <a:r>
              <a:rPr lang="it-IT" altLang="it-IT" dirty="0"/>
              <a:t>. </a:t>
            </a:r>
            <a:r>
              <a:rPr lang="it-IT" altLang="it-IT" dirty="0" err="1"/>
              <a:t>Tested</a:t>
            </a:r>
            <a:r>
              <a:rPr lang="it-IT" altLang="it-IT" dirty="0"/>
              <a:t> on CT </a:t>
            </a:r>
            <a:r>
              <a:rPr lang="it-IT" altLang="it-IT" dirty="0" err="1"/>
              <a:t>abdominal</a:t>
            </a:r>
            <a:r>
              <a:rPr lang="it-IT" altLang="it-IT" dirty="0"/>
              <a:t> </a:t>
            </a:r>
            <a:r>
              <a:rPr lang="it-IT" altLang="it-IT" dirty="0" err="1"/>
              <a:t>scans</a:t>
            </a:r>
            <a:r>
              <a:rPr lang="it-IT" altLang="it-IT" dirty="0"/>
              <a:t> for </a:t>
            </a:r>
            <a:r>
              <a:rPr lang="it-IT" altLang="it-IT" dirty="0" err="1"/>
              <a:t>multiclass</a:t>
            </a:r>
            <a:r>
              <a:rPr lang="it-IT" altLang="it-IT" dirty="0"/>
              <a:t> image </a:t>
            </a:r>
            <a:r>
              <a:rPr lang="it-IT" altLang="it-IT" dirty="0" err="1"/>
              <a:t>segmentation</a:t>
            </a:r>
            <a:r>
              <a:rPr lang="it-IT" altLang="it-IT" dirty="0"/>
              <a:t>, the model </a:t>
            </a:r>
            <a:r>
              <a:rPr lang="it-IT" altLang="it-IT" dirty="0" err="1"/>
              <a:t>showed</a:t>
            </a:r>
            <a:r>
              <a:rPr lang="it-IT" altLang="it-IT" dirty="0"/>
              <a:t> </a:t>
            </a:r>
            <a:r>
              <a:rPr lang="it-IT" altLang="it-IT" dirty="0" err="1"/>
              <a:t>consistently</a:t>
            </a:r>
            <a:r>
              <a:rPr lang="it-IT" altLang="it-IT" dirty="0"/>
              <a:t> to </a:t>
            </a:r>
            <a:r>
              <a:rPr lang="it-IT" altLang="it-IT" dirty="0" err="1"/>
              <a:t>improve</a:t>
            </a:r>
            <a:r>
              <a:rPr lang="it-IT" altLang="it-IT" dirty="0"/>
              <a:t> the </a:t>
            </a:r>
            <a:r>
              <a:rPr lang="it-IT" altLang="it-IT" dirty="0" err="1"/>
              <a:t>prediction</a:t>
            </a:r>
            <a:r>
              <a:rPr lang="it-IT" altLang="it-IT" dirty="0"/>
              <a:t> performance </a:t>
            </a:r>
            <a:r>
              <a:rPr lang="it-IT" altLang="it-IT" dirty="0" err="1"/>
              <a:t>accross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datasets.</a:t>
            </a:r>
          </a:p>
        </p:txBody>
      </p:sp>
    </p:spTree>
    <p:extLst>
      <p:ext uri="{BB962C8B-B14F-4D97-AF65-F5344CB8AC3E}">
        <p14:creationId xmlns:p14="http://schemas.microsoft.com/office/powerpoint/2010/main" val="515338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</a:t>
            </a:r>
            <a:r>
              <a:rPr lang="it-IT" altLang="it-IT" i="1" dirty="0"/>
              <a:t>special </a:t>
            </a:r>
            <a:r>
              <a:rPr lang="it-IT" altLang="it-IT" i="1" dirty="0" err="1"/>
              <a:t>layer</a:t>
            </a:r>
            <a:r>
              <a:rPr lang="it-IT" altLang="it-IT" i="1" dirty="0"/>
              <a:t>, </a:t>
            </a:r>
            <a:r>
              <a:rPr lang="it-IT" altLang="it-IT" i="0" dirty="0" err="1"/>
              <a:t>namely</a:t>
            </a:r>
            <a:r>
              <a:rPr lang="it-IT" altLang="it-IT" i="0" dirty="0"/>
              <a:t>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gate </a:t>
            </a:r>
            <a:r>
              <a:rPr lang="it-IT" altLang="it-IT" i="0" dirty="0"/>
              <a:t>(AG), </a:t>
            </a:r>
            <a:r>
              <a:rPr lang="it-IT" altLang="it-IT" i="0" dirty="0" err="1"/>
              <a:t>was</a:t>
            </a:r>
            <a:r>
              <a:rPr lang="it-IT" altLang="it-IT" i="0" dirty="0"/>
              <a:t> a </a:t>
            </a:r>
            <a:r>
              <a:rPr lang="it-IT" altLang="it-IT" i="0" dirty="0" err="1"/>
              <a:t>simple</a:t>
            </a:r>
            <a:r>
              <a:rPr lang="it-IT" altLang="it-IT" i="0" dirty="0"/>
              <a:t> </a:t>
            </a:r>
            <a:r>
              <a:rPr lang="it-IT" altLang="it-IT" i="0" dirty="0" err="1"/>
              <a:t>yet</a:t>
            </a:r>
            <a:r>
              <a:rPr lang="it-IT" altLang="it-IT" i="0" dirty="0"/>
              <a:t> effective </a:t>
            </a:r>
            <a:r>
              <a:rPr lang="it-IT" altLang="it-IT" i="0" dirty="0" err="1"/>
              <a:t>solution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allowed</a:t>
            </a:r>
            <a:r>
              <a:rPr lang="it-IT" altLang="it-IT" i="0" dirty="0"/>
              <a:t> CNN models to be </a:t>
            </a:r>
            <a:r>
              <a:rPr lang="it-IT" altLang="it-IT" i="0" dirty="0" err="1"/>
              <a:t>trained</a:t>
            </a:r>
            <a:r>
              <a:rPr lang="it-IT" altLang="it-IT" i="0" dirty="0"/>
              <a:t> from scratch in a standard way.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b="1" i="1" dirty="0"/>
              <a:t>Input features</a:t>
            </a:r>
            <a:r>
              <a:rPr lang="it-IT" altLang="it-IT" b="1" i="0" dirty="0"/>
              <a:t> </a:t>
            </a:r>
            <a:r>
              <a:rPr lang="it-IT" altLang="it-IT" i="0" dirty="0"/>
              <a:t>(</a:t>
            </a:r>
            <a:r>
              <a:rPr lang="it-IT" altLang="it-IT" i="1" dirty="0"/>
              <a:t>x</a:t>
            </a:r>
            <a:r>
              <a:rPr lang="it-IT" altLang="it-IT" i="1" baseline="30000" dirty="0"/>
              <a:t>l</a:t>
            </a:r>
            <a:r>
              <a:rPr lang="it-IT" altLang="it-IT" i="0" dirty="0"/>
              <a:t>) coming form a </a:t>
            </a:r>
            <a:r>
              <a:rPr lang="it-IT" altLang="it-IT" i="0" dirty="0" err="1"/>
              <a:t>residual</a:t>
            </a:r>
            <a:r>
              <a:rPr lang="it-IT" altLang="it-IT" i="0" dirty="0"/>
              <a:t> connection are </a:t>
            </a:r>
            <a:r>
              <a:rPr lang="it-IT" altLang="it-IT" i="0" dirty="0" err="1"/>
              <a:t>scaled</a:t>
            </a:r>
            <a:r>
              <a:rPr lang="it-IT" altLang="it-IT" i="0" dirty="0"/>
              <a:t> with </a:t>
            </a:r>
            <a:r>
              <a:rPr lang="it-IT" altLang="it-IT" b="1" i="0" dirty="0" err="1"/>
              <a:t>attention</a:t>
            </a:r>
            <a:r>
              <a:rPr lang="it-IT" altLang="it-IT" b="1" i="0" dirty="0"/>
              <a:t> </a:t>
            </a:r>
            <a:r>
              <a:rPr lang="it-IT" altLang="it-IT" b="1" i="0" dirty="0" err="1"/>
              <a:t>coefficients</a:t>
            </a:r>
            <a:r>
              <a:rPr lang="it-IT" altLang="it-IT" b="1" i="0" dirty="0"/>
              <a:t> </a:t>
            </a:r>
            <a:r>
              <a:rPr lang="it-IT" altLang="it-IT" i="0" dirty="0"/>
              <a:t>(</a:t>
            </a:r>
            <a:r>
              <a:rPr lang="it-IT" altLang="it-IT" i="1" dirty="0"/>
              <a:t>a</a:t>
            </a:r>
            <a:r>
              <a:rPr lang="it-IT" altLang="it-IT" i="0" dirty="0"/>
              <a:t>)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in the AG.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These</a:t>
            </a:r>
            <a:r>
              <a:rPr lang="it-IT" altLang="it-IT" i="0" dirty="0"/>
              <a:t> are </a:t>
            </a:r>
            <a:r>
              <a:rPr lang="it-IT" altLang="it-IT" b="1" i="0" dirty="0" err="1"/>
              <a:t>computed</a:t>
            </a:r>
            <a:r>
              <a:rPr lang="it-IT" altLang="it-IT" i="0" dirty="0"/>
              <a:t> from the </a:t>
            </a:r>
            <a:r>
              <a:rPr lang="it-IT" altLang="it-IT" b="1" i="0" dirty="0" err="1"/>
              <a:t>combination</a:t>
            </a:r>
            <a:r>
              <a:rPr lang="it-IT" altLang="it-IT" i="0" dirty="0"/>
              <a:t> of </a:t>
            </a:r>
            <a:r>
              <a:rPr lang="it-IT" altLang="it-IT" i="0" dirty="0" err="1"/>
              <a:t>both</a:t>
            </a:r>
            <a:r>
              <a:rPr lang="it-IT" altLang="it-IT" i="0" dirty="0"/>
              <a:t> the </a:t>
            </a:r>
            <a:r>
              <a:rPr lang="it-IT" altLang="it-IT" i="1" dirty="0"/>
              <a:t>input features </a:t>
            </a:r>
            <a:r>
              <a:rPr lang="it-IT" altLang="it-IT" i="0" dirty="0"/>
              <a:t>and the </a:t>
            </a:r>
            <a:r>
              <a:rPr lang="it-IT" altLang="it-IT" b="1" i="0" dirty="0" err="1"/>
              <a:t>contextual</a:t>
            </a:r>
            <a:r>
              <a:rPr lang="it-IT" altLang="it-IT" b="1" i="0" dirty="0"/>
              <a:t> information </a:t>
            </a:r>
            <a:r>
              <a:rPr lang="it-IT" altLang="it-IT" b="1" i="0" dirty="0" err="1"/>
              <a:t>provided</a:t>
            </a:r>
            <a:r>
              <a:rPr lang="it-IT" altLang="it-IT" b="1" i="0" dirty="0"/>
              <a:t> by</a:t>
            </a:r>
            <a:r>
              <a:rPr lang="it-IT" altLang="it-IT" i="0" dirty="0"/>
              <a:t> the </a:t>
            </a:r>
            <a:r>
              <a:rPr lang="it-IT" altLang="it-IT" b="1" i="1" dirty="0" err="1"/>
              <a:t>gating</a:t>
            </a:r>
            <a:r>
              <a:rPr lang="it-IT" altLang="it-IT" b="1" i="1" dirty="0"/>
              <a:t> signal </a:t>
            </a:r>
            <a:r>
              <a:rPr lang="it-IT" altLang="it-IT" i="0" dirty="0"/>
              <a:t>(</a:t>
            </a:r>
            <a:r>
              <a:rPr lang="it-IT" altLang="it-IT" i="1" dirty="0"/>
              <a:t>g</a:t>
            </a:r>
            <a:r>
              <a:rPr lang="it-IT" altLang="it-IT" i="0" dirty="0"/>
              <a:t>)</a:t>
            </a:r>
            <a:r>
              <a:rPr lang="it-IT" altLang="it-IT" i="1" dirty="0"/>
              <a:t> </a:t>
            </a:r>
            <a:r>
              <a:rPr lang="it-IT" altLang="it-IT" i="0" dirty="0" err="1"/>
              <a:t>collected</a:t>
            </a:r>
            <a:r>
              <a:rPr lang="it-IT" altLang="it-IT" i="0" dirty="0"/>
              <a:t> from </a:t>
            </a:r>
            <a:r>
              <a:rPr lang="it-IT" altLang="it-IT" i="0" dirty="0" err="1"/>
              <a:t>coarser</a:t>
            </a:r>
            <a:r>
              <a:rPr lang="it-IT" altLang="it-IT" i="0" dirty="0"/>
              <a:t> scale.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Despite</a:t>
            </a:r>
            <a:r>
              <a:rPr lang="it-IT" altLang="it-IT" i="0" dirty="0"/>
              <a:t> the </a:t>
            </a:r>
            <a:r>
              <a:rPr lang="it-IT" altLang="it-IT" i="0" dirty="0" err="1"/>
              <a:t>difficulty</a:t>
            </a:r>
            <a:r>
              <a:rPr lang="it-IT" altLang="it-IT" i="0" dirty="0"/>
              <a:t> of </a:t>
            </a:r>
            <a:r>
              <a:rPr lang="it-IT" altLang="it-IT" i="0" dirty="0" err="1"/>
              <a:t>reducing</a:t>
            </a:r>
            <a:r>
              <a:rPr lang="it-IT" altLang="it-IT" i="0" dirty="0"/>
              <a:t> false-positive </a:t>
            </a:r>
            <a:r>
              <a:rPr lang="it-IT" altLang="it-IT" i="0" dirty="0" err="1"/>
              <a:t>predictions</a:t>
            </a:r>
            <a:r>
              <a:rPr lang="it-IT" altLang="it-IT" i="0" dirty="0"/>
              <a:t> for small objects </a:t>
            </a:r>
            <a:r>
              <a:rPr lang="it-IT" altLang="it-IT" i="0" dirty="0" err="1"/>
              <a:t>that</a:t>
            </a:r>
            <a:r>
              <a:rPr lang="it-IT" altLang="it-IT" i="0" dirty="0"/>
              <a:t> show large </a:t>
            </a:r>
            <a:r>
              <a:rPr lang="it-IT" altLang="it-IT" i="0" dirty="0" err="1"/>
              <a:t>shape</a:t>
            </a:r>
            <a:r>
              <a:rPr lang="it-IT" altLang="it-IT" i="0" dirty="0"/>
              <a:t> </a:t>
            </a:r>
            <a:r>
              <a:rPr lang="it-IT" altLang="it-IT" i="0" dirty="0" err="1"/>
              <a:t>variability</a:t>
            </a:r>
            <a:r>
              <a:rPr lang="it-IT" altLang="it-IT" i="0" dirty="0"/>
              <a:t>, </a:t>
            </a:r>
            <a:r>
              <a:rPr lang="it-IT" altLang="it-IT" b="1" i="0" dirty="0" err="1"/>
              <a:t>AGs</a:t>
            </a:r>
            <a:r>
              <a:rPr lang="it-IT" altLang="it-IT" b="1" i="0" dirty="0"/>
              <a:t> </a:t>
            </a:r>
            <a:r>
              <a:rPr lang="it-IT" altLang="it-IT" b="1" i="0" dirty="0" err="1"/>
              <a:t>achived</a:t>
            </a:r>
            <a:r>
              <a:rPr lang="it-IT" altLang="it-IT" b="1" i="0" dirty="0"/>
              <a:t> good </a:t>
            </a:r>
            <a:r>
              <a:rPr lang="it-IT" altLang="it-IT" b="1" i="0" dirty="0" err="1"/>
              <a:t>results</a:t>
            </a:r>
            <a:r>
              <a:rPr lang="it-IT" altLang="it-IT" b="1" i="0" dirty="0"/>
              <a:t> </a:t>
            </a:r>
            <a:r>
              <a:rPr lang="it-IT" altLang="it-IT" b="1" i="0" dirty="0" err="1"/>
              <a:t>without</a:t>
            </a:r>
            <a:r>
              <a:rPr lang="it-IT" altLang="it-IT" b="1" i="0" dirty="0"/>
              <a:t> </a:t>
            </a:r>
            <a:r>
              <a:rPr lang="it-IT" altLang="it-IT" b="1" i="0" dirty="0" err="1"/>
              <a:t>relying</a:t>
            </a:r>
            <a:r>
              <a:rPr lang="it-IT" altLang="it-IT" b="1" i="0" dirty="0"/>
              <a:t> on </a:t>
            </a:r>
            <a:r>
              <a:rPr lang="it-IT" altLang="it-IT" b="1" i="0" dirty="0" err="1"/>
              <a:t>additional</a:t>
            </a:r>
            <a:r>
              <a:rPr lang="it-IT" altLang="it-IT" b="1" i="0" dirty="0"/>
              <a:t> </a:t>
            </a:r>
            <a:r>
              <a:rPr lang="it-IT" altLang="it-IT" b="1" i="0" dirty="0" err="1"/>
              <a:t>object</a:t>
            </a:r>
            <a:r>
              <a:rPr lang="it-IT" altLang="it-IT" b="1" i="0" dirty="0"/>
              <a:t> </a:t>
            </a:r>
            <a:r>
              <a:rPr lang="it-IT" altLang="it-IT" b="1" i="0" dirty="0" err="1"/>
              <a:t>localisation</a:t>
            </a:r>
            <a:r>
              <a:rPr lang="it-IT" altLang="it-IT" b="1" i="0" dirty="0"/>
              <a:t> models</a:t>
            </a:r>
            <a:r>
              <a:rPr lang="it-IT" altLang="it-IT" i="0" dirty="0"/>
              <a:t>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Once </a:t>
            </a:r>
            <a:r>
              <a:rPr lang="it-IT" altLang="it-IT" i="0" dirty="0" err="1"/>
              <a:t>activated</a:t>
            </a:r>
            <a:r>
              <a:rPr lang="it-IT" altLang="it-IT" i="0" dirty="0"/>
              <a:t> by the </a:t>
            </a:r>
            <a:r>
              <a:rPr lang="it-IT" altLang="it-IT" i="0" dirty="0" err="1"/>
              <a:t>sigmoid</a:t>
            </a:r>
            <a:r>
              <a:rPr lang="it-IT" altLang="it-IT" i="0" dirty="0"/>
              <a:t>, the </a:t>
            </a:r>
            <a:r>
              <a:rPr lang="it-IT" altLang="it-IT" b="1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coeffcients</a:t>
            </a:r>
            <a:r>
              <a:rPr lang="it-IT" altLang="it-IT" i="1" dirty="0"/>
              <a:t> a \in </a:t>
            </a:r>
            <a:r>
              <a:rPr lang="it-IT" altLang="it-IT" i="0" dirty="0"/>
              <a:t>[0, 1] </a:t>
            </a:r>
            <a:r>
              <a:rPr lang="it-IT" altLang="it-IT" b="1" i="0" dirty="0" err="1"/>
              <a:t>progressively</a:t>
            </a:r>
            <a:r>
              <a:rPr lang="it-IT" altLang="it-IT" b="1" i="0" dirty="0"/>
              <a:t> </a:t>
            </a:r>
            <a:r>
              <a:rPr lang="it-IT" altLang="it-IT" b="1" i="0" dirty="0" err="1"/>
              <a:t>suppress</a:t>
            </a:r>
            <a:r>
              <a:rPr lang="it-IT" altLang="it-IT" b="1" i="0" dirty="0"/>
              <a:t> feature </a:t>
            </a:r>
            <a:r>
              <a:rPr lang="it-IT" altLang="it-IT" b="1" i="0" dirty="0" err="1"/>
              <a:t>responses</a:t>
            </a:r>
            <a:r>
              <a:rPr lang="it-IT" altLang="it-IT" b="1" i="0" dirty="0"/>
              <a:t> in </a:t>
            </a:r>
            <a:r>
              <a:rPr lang="it-IT" altLang="it-IT" b="1" i="0" dirty="0" err="1"/>
              <a:t>irrelevant</a:t>
            </a:r>
            <a:r>
              <a:rPr lang="it-IT" altLang="it-IT" b="1" i="0" dirty="0"/>
              <a:t> background </a:t>
            </a:r>
            <a:r>
              <a:rPr lang="it-IT" altLang="it-IT" b="1" i="0" dirty="0" err="1"/>
              <a:t>regions</a:t>
            </a:r>
            <a:r>
              <a:rPr lang="it-IT" altLang="it-IT" i="0" dirty="0"/>
              <a:t>, </a:t>
            </a:r>
            <a:r>
              <a:rPr lang="it-IT" altLang="it-IT" i="0" dirty="0" err="1"/>
              <a:t>preserving</a:t>
            </a:r>
            <a:r>
              <a:rPr lang="it-IT" altLang="it-IT" i="0" dirty="0"/>
              <a:t> </a:t>
            </a:r>
            <a:r>
              <a:rPr lang="it-IT" altLang="it-IT" i="0" dirty="0" err="1"/>
              <a:t>only</a:t>
            </a:r>
            <a:r>
              <a:rPr lang="it-IT" altLang="it-IT" i="0" dirty="0"/>
              <a:t> the </a:t>
            </a:r>
            <a:r>
              <a:rPr lang="it-IT" altLang="it-IT" i="0" dirty="0" err="1"/>
              <a:t>activations</a:t>
            </a:r>
            <a:r>
              <a:rPr lang="it-IT" altLang="it-IT" i="0" dirty="0"/>
              <a:t> </a:t>
            </a:r>
            <a:r>
              <a:rPr lang="it-IT" altLang="it-IT" i="0" dirty="0" err="1"/>
              <a:t>relevant</a:t>
            </a:r>
            <a:r>
              <a:rPr lang="it-IT" altLang="it-IT" i="0" dirty="0"/>
              <a:t> to the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task.  </a:t>
            </a:r>
          </a:p>
        </p:txBody>
      </p:sp>
    </p:spTree>
    <p:extLst>
      <p:ext uri="{BB962C8B-B14F-4D97-AF65-F5344CB8AC3E}">
        <p14:creationId xmlns:p14="http://schemas.microsoft.com/office/powerpoint/2010/main" val="327923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 err="1"/>
              <a:t>Despite</a:t>
            </a:r>
            <a:r>
              <a:rPr lang="it-IT" altLang="it-IT" dirty="0"/>
              <a:t> </a:t>
            </a:r>
            <a:r>
              <a:rPr lang="it-IT" altLang="it-IT" dirty="0" err="1"/>
              <a:t>being</a:t>
            </a:r>
            <a:r>
              <a:rPr lang="it-IT" altLang="it-IT" dirty="0"/>
              <a:t> </a:t>
            </a:r>
            <a:r>
              <a:rPr lang="it-IT" altLang="it-IT" dirty="0" err="1"/>
              <a:t>proven</a:t>
            </a:r>
            <a:r>
              <a:rPr lang="it-IT" altLang="it-IT" dirty="0"/>
              <a:t> to be a </a:t>
            </a:r>
            <a:r>
              <a:rPr lang="it-IT" altLang="it-IT" dirty="0" err="1"/>
              <a:t>powerful</a:t>
            </a:r>
            <a:r>
              <a:rPr lang="it-IT" altLang="it-IT" dirty="0"/>
              <a:t> model on </a:t>
            </a:r>
            <a:r>
              <a:rPr lang="it-IT" altLang="it-IT" dirty="0" err="1"/>
              <a:t>multi-organ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, </a:t>
            </a:r>
            <a:r>
              <a:rPr lang="it-IT" altLang="it-IT" b="1" dirty="0"/>
              <a:t>the </a:t>
            </a:r>
            <a:r>
              <a:rPr lang="it-IT" altLang="it-IT" b="1" dirty="0" err="1"/>
              <a:t>same</a:t>
            </a:r>
            <a:r>
              <a:rPr lang="it-IT" altLang="it-IT" b="1" dirty="0"/>
              <a:t> </a:t>
            </a:r>
            <a:r>
              <a:rPr lang="it-IT" altLang="it-IT" b="1" dirty="0" err="1"/>
              <a:t>architecture</a:t>
            </a:r>
            <a:r>
              <a:rPr lang="it-IT" altLang="it-IT" b="1" dirty="0"/>
              <a:t> </a:t>
            </a:r>
            <a:r>
              <a:rPr lang="it-IT" altLang="it-IT" b="1" dirty="0" err="1"/>
              <a:t>performed</a:t>
            </a:r>
            <a:r>
              <a:rPr lang="it-IT" altLang="it-IT" b="1" dirty="0"/>
              <a:t> </a:t>
            </a:r>
            <a:r>
              <a:rPr lang="it-IT" altLang="it-IT" b="1" dirty="0" err="1"/>
              <a:t>poorly</a:t>
            </a:r>
            <a:r>
              <a:rPr lang="it-IT" altLang="it-IT" b="1" dirty="0"/>
              <a:t> once </a:t>
            </a:r>
            <a:r>
              <a:rPr lang="it-IT" altLang="it-IT" b="1" dirty="0" err="1"/>
              <a:t>tested</a:t>
            </a:r>
            <a:r>
              <a:rPr lang="it-IT" altLang="it-IT" b="1" dirty="0"/>
              <a:t> </a:t>
            </a:r>
            <a:r>
              <a:rPr lang="it-IT" altLang="it-IT" b="1" i="1" dirty="0"/>
              <a:t>«</a:t>
            </a:r>
            <a:r>
              <a:rPr lang="it-IT" altLang="it-IT" b="1" i="1" dirty="0" err="1"/>
              <a:t>as</a:t>
            </a:r>
            <a:r>
              <a:rPr lang="it-IT" altLang="it-IT" b="1" i="1" dirty="0"/>
              <a:t> </a:t>
            </a:r>
            <a:r>
              <a:rPr lang="it-IT" altLang="it-IT" b="1" i="1" dirty="0" err="1"/>
              <a:t>it</a:t>
            </a:r>
            <a:r>
              <a:rPr lang="it-IT" altLang="it-IT" b="1" i="1" dirty="0"/>
              <a:t> </a:t>
            </a:r>
            <a:r>
              <a:rPr lang="it-IT" altLang="it-IT" b="1" i="1" dirty="0" err="1"/>
              <a:t>is</a:t>
            </a:r>
            <a:r>
              <a:rPr lang="it-IT" altLang="it-IT" b="1" i="1" dirty="0"/>
              <a:t>» </a:t>
            </a:r>
            <a:r>
              <a:rPr lang="it-IT" altLang="it-IT" i="1" dirty="0"/>
              <a:t>, </a:t>
            </a:r>
            <a:r>
              <a:rPr lang="it-IT" altLang="it-IT" i="0" dirty="0"/>
              <a:t>no </a:t>
            </a:r>
            <a:r>
              <a:rPr lang="it-IT" altLang="it-IT" i="0" dirty="0" err="1"/>
              <a:t>matter</a:t>
            </a:r>
            <a:r>
              <a:rPr lang="it-IT" altLang="it-IT" i="0" dirty="0"/>
              <a:t> if version </a:t>
            </a:r>
            <a:r>
              <a:rPr lang="it-IT" altLang="it-IT" i="0" dirty="0" err="1"/>
              <a:t>was</a:t>
            </a:r>
            <a:r>
              <a:rPr lang="it-IT" altLang="it-IT" i="0" dirty="0"/>
              <a:t>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one, or the one </a:t>
            </a:r>
            <a:r>
              <a:rPr lang="it-IT" altLang="it-IT" i="0" dirty="0" err="1"/>
              <a:t>implemented</a:t>
            </a:r>
            <a:r>
              <a:rPr lang="it-IT" altLang="it-IT" i="0" dirty="0"/>
              <a:t> in the </a:t>
            </a:r>
            <a:r>
              <a:rPr lang="it-IT" altLang="it-IT" i="0" dirty="0" err="1"/>
              <a:t>medical</a:t>
            </a:r>
            <a:r>
              <a:rPr lang="it-IT" altLang="it-IT" i="0" dirty="0"/>
              <a:t> framework I </a:t>
            </a:r>
            <a:r>
              <a:rPr lang="it-IT" altLang="it-IT" i="0" dirty="0" err="1"/>
              <a:t>used</a:t>
            </a:r>
            <a:r>
              <a:rPr lang="it-IT" altLang="it-IT" i="0" dirty="0"/>
              <a:t>. </a:t>
            </a:r>
          </a:p>
          <a:p>
            <a:pPr eaLnBrk="1" hangingPunct="1"/>
            <a:r>
              <a:rPr lang="it-IT" altLang="it-IT" i="0" dirty="0"/>
              <a:t>After a </a:t>
            </a:r>
            <a:r>
              <a:rPr lang="it-IT" altLang="it-IT" i="0" dirty="0" err="1"/>
              <a:t>careful</a:t>
            </a:r>
            <a:r>
              <a:rPr lang="it-IT" altLang="it-IT" i="0" dirty="0"/>
              <a:t> </a:t>
            </a:r>
            <a:r>
              <a:rPr lang="it-IT" altLang="it-IT" i="0" dirty="0" err="1"/>
              <a:t>examination</a:t>
            </a:r>
            <a:r>
              <a:rPr lang="it-IT" altLang="it-IT" i="0" dirty="0"/>
              <a:t> of the </a:t>
            </a:r>
            <a:r>
              <a:rPr lang="it-IT" altLang="it-IT" b="1" i="0" dirty="0" err="1"/>
              <a:t>implementations</a:t>
            </a:r>
            <a:r>
              <a:rPr lang="it-IT" altLang="it-IT" i="0" dirty="0"/>
              <a:t> I </a:t>
            </a:r>
            <a:r>
              <a:rPr lang="it-IT" altLang="it-IT" i="0" dirty="0" err="1"/>
              <a:t>found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both</a:t>
            </a:r>
            <a:r>
              <a:rPr lang="it-IT" altLang="it-IT" i="0" dirty="0"/>
              <a:t> the </a:t>
            </a:r>
            <a:r>
              <a:rPr lang="it-IT" altLang="it-IT" i="0" dirty="0" err="1"/>
              <a:t>versions</a:t>
            </a:r>
            <a:r>
              <a:rPr lang="it-IT" altLang="it-IT" i="0" dirty="0"/>
              <a:t> </a:t>
            </a:r>
            <a:r>
              <a:rPr lang="it-IT" altLang="it-IT" b="1" i="0" dirty="0" err="1"/>
              <a:t>diverted</a:t>
            </a:r>
            <a:r>
              <a:rPr lang="it-IT" altLang="it-IT" b="1" i="0" dirty="0"/>
              <a:t> from the </a:t>
            </a:r>
            <a:r>
              <a:rPr lang="it-IT" altLang="it-IT" b="1" i="0" dirty="0" err="1"/>
              <a:t>original</a:t>
            </a:r>
            <a:r>
              <a:rPr lang="it-IT" altLang="it-IT" b="1" i="0" dirty="0"/>
              <a:t> paper </a:t>
            </a:r>
            <a:r>
              <a:rPr lang="it-IT" altLang="it-IT" i="0" dirty="0"/>
              <a:t>in some </a:t>
            </a:r>
            <a:r>
              <a:rPr lang="it-IT" altLang="it-IT" i="0" dirty="0" err="1"/>
              <a:t>aspects</a:t>
            </a:r>
            <a:r>
              <a:rPr lang="it-IT" altLang="it-IT" i="0" dirty="0"/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One </a:t>
            </a:r>
            <a:r>
              <a:rPr lang="it-IT" altLang="it-IT" i="1" dirty="0"/>
              <a:t>version </a:t>
            </a:r>
            <a:r>
              <a:rPr lang="it-IT" altLang="it-IT" b="1" i="0" dirty="0" err="1"/>
              <a:t>removed</a:t>
            </a:r>
            <a:r>
              <a:rPr lang="it-IT" altLang="it-IT" i="0" dirty="0"/>
              <a:t> the </a:t>
            </a:r>
            <a:r>
              <a:rPr lang="it-IT" altLang="it-IT" b="1" i="1" dirty="0"/>
              <a:t>deep-</a:t>
            </a:r>
            <a:r>
              <a:rPr lang="it-IT" altLang="it-IT" b="1" i="1" dirty="0" err="1"/>
              <a:t>supervision</a:t>
            </a:r>
            <a:r>
              <a:rPr lang="it-IT" altLang="it-IT" i="1" dirty="0"/>
              <a:t> </a:t>
            </a:r>
            <a:r>
              <a:rPr lang="it-IT" altLang="it-IT" i="1" dirty="0" err="1"/>
              <a:t>mechanism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0" dirty="0" err="1"/>
              <a:t>other</a:t>
            </a:r>
            <a:r>
              <a:rPr lang="it-IT" altLang="it-IT" i="0" dirty="0"/>
              <a:t> one made a </a:t>
            </a:r>
            <a:r>
              <a:rPr lang="it-IT" altLang="it-IT" b="1" i="0" dirty="0" err="1"/>
              <a:t>variation</a:t>
            </a:r>
            <a:r>
              <a:rPr lang="it-IT" altLang="it-IT" i="0" dirty="0"/>
              <a:t> on the </a:t>
            </a:r>
            <a:r>
              <a:rPr lang="it-IT" altLang="it-IT" b="1" i="1" dirty="0"/>
              <a:t>deep-</a:t>
            </a:r>
            <a:r>
              <a:rPr lang="it-IT" altLang="it-IT" b="1" i="1" dirty="0" err="1"/>
              <a:t>supervision</a:t>
            </a:r>
            <a:r>
              <a:rPr lang="it-IT" altLang="it-IT" i="1" dirty="0"/>
              <a:t> </a:t>
            </a:r>
            <a:r>
              <a:rPr lang="it-IT" altLang="it-IT" i="0" dirty="0"/>
              <a:t>heads: </a:t>
            </a:r>
            <a:r>
              <a:rPr lang="it-IT" altLang="it-IT" i="0" dirty="0" err="1"/>
              <a:t>instead</a:t>
            </a:r>
            <a:r>
              <a:rPr lang="it-IT" altLang="it-IT" i="0" dirty="0"/>
              <a:t> of computing the </a:t>
            </a:r>
            <a:r>
              <a:rPr lang="it-IT" altLang="it-IT" i="1" dirty="0" err="1"/>
              <a:t>companion</a:t>
            </a:r>
            <a:r>
              <a:rPr lang="it-IT" altLang="it-IT" i="1" dirty="0"/>
              <a:t> </a:t>
            </a:r>
            <a:r>
              <a:rPr lang="it-IT" altLang="it-IT" i="1" dirty="0" err="1"/>
              <a:t>losses</a:t>
            </a:r>
            <a:r>
              <a:rPr lang="it-IT" altLang="it-IT" i="1" dirty="0"/>
              <a:t> </a:t>
            </a:r>
            <a:r>
              <a:rPr lang="it-IT" altLang="it-IT" i="0" dirty="0"/>
              <a:t>from the </a:t>
            </a:r>
            <a:r>
              <a:rPr lang="it-IT" altLang="it-IT" i="0" dirty="0" err="1"/>
              <a:t>hiddden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,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</a:t>
            </a:r>
            <a:r>
              <a:rPr lang="it-IT" altLang="it-IT" i="0" dirty="0" err="1"/>
              <a:t>loss</a:t>
            </a:r>
            <a:r>
              <a:rPr lang="it-IT" altLang="it-IT" i="0" dirty="0"/>
              <a:t> </a:t>
            </a:r>
            <a:r>
              <a:rPr lang="it-IT" altLang="it-IT" i="0" dirty="0" err="1"/>
              <a:t>was</a:t>
            </a:r>
            <a:r>
              <a:rPr lang="it-IT" altLang="it-IT" i="0" dirty="0"/>
              <a:t>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</a:t>
            </a:r>
            <a:r>
              <a:rPr lang="it-IT" altLang="it-IT" i="0" dirty="0" err="1"/>
              <a:t>upon</a:t>
            </a:r>
            <a:r>
              <a:rPr lang="it-IT" altLang="it-IT" i="0" dirty="0"/>
              <a:t> </a:t>
            </a:r>
            <a:r>
              <a:rPr lang="it-IT" altLang="it-IT" i="0" dirty="0" err="1"/>
              <a:t>their</a:t>
            </a:r>
            <a:r>
              <a:rPr lang="it-IT" altLang="it-IT" i="0" dirty="0"/>
              <a:t> </a:t>
            </a:r>
            <a:r>
              <a:rPr lang="it-IT" altLang="it-IT" i="0" dirty="0" err="1"/>
              <a:t>stacked</a:t>
            </a:r>
            <a:r>
              <a:rPr lang="it-IT" altLang="it-IT" i="0" dirty="0"/>
              <a:t> and </a:t>
            </a:r>
            <a:r>
              <a:rPr lang="it-IT" altLang="it-IT" i="0" dirty="0" err="1"/>
              <a:t>convolved</a:t>
            </a:r>
            <a:r>
              <a:rPr lang="it-IT" altLang="it-IT" i="0" dirty="0"/>
              <a:t> </a:t>
            </a:r>
            <a:r>
              <a:rPr lang="it-IT" altLang="it-IT" i="0" dirty="0" err="1"/>
              <a:t>maps</a:t>
            </a:r>
            <a:r>
              <a:rPr lang="it-IT" altLang="it-IT" i="0" dirty="0"/>
              <a:t>.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Both</a:t>
            </a:r>
            <a:r>
              <a:rPr lang="it-IT" altLang="it-IT" i="0" dirty="0"/>
              <a:t> the networks </a:t>
            </a:r>
            <a:r>
              <a:rPr lang="it-IT" altLang="it-IT" i="0" dirty="0" err="1"/>
              <a:t>managed</a:t>
            </a:r>
            <a:r>
              <a:rPr lang="it-IT" altLang="it-IT" i="0" dirty="0"/>
              <a:t> the </a:t>
            </a:r>
            <a:r>
              <a:rPr lang="it-IT" altLang="it-IT" i="1" dirty="0"/>
              <a:t>dropout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badly</a:t>
            </a:r>
            <a:r>
              <a:rPr lang="it-IT" altLang="it-IT" i="0" dirty="0"/>
              <a:t>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One version </a:t>
            </a:r>
            <a:r>
              <a:rPr lang="it-IT" altLang="it-IT" i="0" dirty="0" err="1"/>
              <a:t>completly</a:t>
            </a:r>
            <a:r>
              <a:rPr lang="it-IT" altLang="it-IT" i="0" dirty="0"/>
              <a:t> </a:t>
            </a:r>
            <a:r>
              <a:rPr lang="it-IT" altLang="it-IT" i="0" dirty="0" err="1"/>
              <a:t>ignored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endParaRPr lang="it-IT" altLang="it-IT" i="0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0" dirty="0" err="1"/>
              <a:t>other</a:t>
            </a:r>
            <a:r>
              <a:rPr lang="it-IT" altLang="it-IT" i="0" dirty="0"/>
              <a:t> </a:t>
            </a:r>
            <a:r>
              <a:rPr lang="it-IT" altLang="it-IT" i="0" dirty="0" err="1"/>
              <a:t>implements</a:t>
            </a:r>
            <a:r>
              <a:rPr lang="it-IT" altLang="it-IT" i="0" dirty="0"/>
              <a:t> </a:t>
            </a:r>
            <a:r>
              <a:rPr lang="it-IT" altLang="it-IT" b="1" i="0" dirty="0"/>
              <a:t>1D </a:t>
            </a:r>
            <a:r>
              <a:rPr lang="it-IT" altLang="it-IT" b="1" i="1" dirty="0"/>
              <a:t>Dropout </a:t>
            </a:r>
            <a:r>
              <a:rPr lang="it-IT" altLang="it-IT" b="1" i="1" dirty="0" err="1"/>
              <a:t>layer</a:t>
            </a:r>
            <a:r>
              <a:rPr lang="it-IT" altLang="it-IT" b="1" i="1" dirty="0"/>
              <a:t> </a:t>
            </a:r>
            <a:r>
              <a:rPr lang="it-IT" altLang="it-IT" i="0" dirty="0"/>
              <a:t>not </a:t>
            </a:r>
            <a:r>
              <a:rPr lang="it-IT" altLang="it-IT" i="0" dirty="0" err="1"/>
              <a:t>only</a:t>
            </a:r>
            <a:r>
              <a:rPr lang="it-IT" altLang="it-IT" i="0" dirty="0"/>
              <a:t> </a:t>
            </a:r>
            <a:r>
              <a:rPr lang="it-IT" altLang="it-IT" b="1" i="0" dirty="0" err="1"/>
              <a:t>leading</a:t>
            </a:r>
            <a:r>
              <a:rPr lang="it-IT" altLang="it-IT" b="1" i="0" dirty="0"/>
              <a:t> to </a:t>
            </a:r>
            <a:r>
              <a:rPr lang="it-IT" altLang="it-IT" b="1" i="0" dirty="0" err="1"/>
              <a:t>poor</a:t>
            </a:r>
            <a:r>
              <a:rPr lang="it-IT" altLang="it-IT" b="1" i="0" dirty="0"/>
              <a:t> </a:t>
            </a:r>
            <a:r>
              <a:rPr lang="it-IT" altLang="it-IT" b="1" i="0" dirty="0" err="1"/>
              <a:t>peformance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also</a:t>
            </a:r>
            <a:r>
              <a:rPr lang="it-IT" altLang="it-IT" i="0" dirty="0"/>
              <a:t> to </a:t>
            </a:r>
            <a:r>
              <a:rPr lang="it-IT" altLang="it-IT" b="1" i="0" dirty="0" err="1"/>
              <a:t>bad</a:t>
            </a:r>
            <a:r>
              <a:rPr lang="it-IT" altLang="it-IT" b="1" i="0" dirty="0"/>
              <a:t> </a:t>
            </a:r>
            <a:r>
              <a:rPr lang="it-IT" altLang="it-IT" b="1" i="0" dirty="0" err="1"/>
              <a:t>overfitting</a:t>
            </a:r>
            <a:r>
              <a:rPr lang="it-IT" altLang="it-IT" i="0" dirty="0"/>
              <a:t>. T</a:t>
            </a:r>
            <a:r>
              <a:rPr lang="en-GB" dirty="0">
                <a:effectLst/>
                <a:latin typeface="Arial" panose="020B0604020202020204" pitchFamily="34" charset="0"/>
              </a:rPr>
              <a:t>he network is fully convolutional and </a:t>
            </a:r>
            <a:r>
              <a:rPr lang="en-GB" b="1" dirty="0">
                <a:effectLst/>
                <a:latin typeface="Arial" panose="020B0604020202020204" pitchFamily="34" charset="0"/>
              </a:rPr>
              <a:t>natural images exhibit strong spatial correlation</a:t>
            </a:r>
            <a:r>
              <a:rPr lang="en-GB" dirty="0">
                <a:effectLst/>
                <a:latin typeface="Arial" panose="020B0604020202020204" pitchFamily="34" charset="0"/>
              </a:rPr>
              <a:t>, the feature map activations are also strongly correlated, and in this setting standard dropout fails.</a:t>
            </a:r>
            <a:endParaRPr lang="it-IT" i="0" dirty="0">
              <a:effectLst/>
              <a:latin typeface="Arial" panose="020B0604020202020204" pitchFamily="34" charset="0"/>
            </a:endParaRP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endParaRPr lang="it-IT" i="0" dirty="0">
              <a:effectLst/>
              <a:latin typeface="Arial" panose="020B0604020202020204" pitchFamily="34" charset="0"/>
            </a:endParaRPr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en-GB" i="0" dirty="0">
                <a:effectLst/>
                <a:latin typeface="Arial" panose="020B0604020202020204" pitchFamily="34" charset="0"/>
              </a:rPr>
              <a:t>By integrating, tweaking and removing several components to adapt this network to my problem, I eventually come up with this configuration that showed both </a:t>
            </a:r>
            <a:r>
              <a:rPr lang="en-GB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good performance </a:t>
            </a:r>
            <a:r>
              <a:rPr lang="en-GB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 </a:t>
            </a:r>
            <a:r>
              <a:rPr lang="en-GB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w.r.t. </a:t>
            </a:r>
            <a:r>
              <a:rPr lang="en-GB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more capacitive models</a:t>
            </a:r>
            <a:r>
              <a:rPr lang="en-GB" i="0" dirty="0">
                <a:effectLst/>
                <a:latin typeface="Arial" panose="020B0604020202020204" pitchFamily="34" charset="0"/>
              </a:rPr>
              <a:t>.  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en-GB" i="0" dirty="0">
                <a:effectLst/>
                <a:latin typeface="Arial" panose="020B0604020202020204" pitchFamily="34" charset="0"/>
              </a:rPr>
              <a:t>A symmetric </a:t>
            </a:r>
            <a:r>
              <a:rPr lang="en-GB" i="0" dirty="0" err="1">
                <a:effectLst/>
                <a:latin typeface="Arial" panose="020B0604020202020204" pitchFamily="34" charset="0"/>
              </a:rPr>
              <a:t>Unet</a:t>
            </a:r>
            <a:endParaRPr lang="en-GB" i="0" dirty="0">
              <a:effectLst/>
              <a:latin typeface="Arial" panose="020B0604020202020204" pitchFamily="34" charset="0"/>
            </a:endParaRP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en-GB" i="0" dirty="0">
                <a:effectLst/>
                <a:latin typeface="Arial" panose="020B0604020202020204" pitchFamily="34" charset="0"/>
              </a:rPr>
              <a:t>A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Spatialdropout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0" dirty="0">
                <a:effectLst/>
                <a:latin typeface="Arial" panose="020B0604020202020204" pitchFamily="34" charset="0"/>
              </a:rPr>
              <a:t>layer is placed only after the initial </a:t>
            </a:r>
            <a:r>
              <a:rPr lang="en-GB" i="1" dirty="0">
                <a:effectLst/>
                <a:latin typeface="Arial" panose="020B0604020202020204" pitchFamily="34" charset="0"/>
              </a:rPr>
              <a:t>Residual Block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i="1" dirty="0">
                <a:effectLst/>
                <a:latin typeface="Arial" panose="020B0604020202020204" pitchFamily="34" charset="0"/>
              </a:rPr>
              <a:t>The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upsampling</a:t>
            </a:r>
            <a:r>
              <a:rPr lang="en-GB" i="1" dirty="0">
                <a:effectLst/>
                <a:latin typeface="Arial" panose="020B0604020202020204" pitchFamily="34" charset="0"/>
              </a:rPr>
              <a:t> mechanism </a:t>
            </a:r>
            <a:r>
              <a:rPr lang="en-GB" i="0" dirty="0">
                <a:effectLst/>
                <a:latin typeface="Arial" panose="020B0604020202020204" pitchFamily="34" charset="0"/>
              </a:rPr>
              <a:t>involves </a:t>
            </a:r>
            <a:r>
              <a:rPr lang="en-GB" i="1" dirty="0">
                <a:effectLst/>
                <a:latin typeface="Arial" panose="020B0604020202020204" pitchFamily="34" charset="0"/>
              </a:rPr>
              <a:t>transpose convolution layers </a:t>
            </a:r>
            <a:r>
              <a:rPr lang="en-GB" i="0" dirty="0">
                <a:effectLst/>
                <a:latin typeface="Arial" panose="020B0604020202020204" pitchFamily="34" charset="0"/>
              </a:rPr>
              <a:t>instead of a </a:t>
            </a:r>
            <a:r>
              <a:rPr lang="en-GB" i="1" dirty="0">
                <a:effectLst/>
                <a:latin typeface="Arial" panose="020B0604020202020204" pitchFamily="34" charset="0"/>
              </a:rPr>
              <a:t>simple upscaling algorithm</a:t>
            </a:r>
            <a:endParaRPr lang="en-GB" i="0" dirty="0">
              <a:effectLst/>
              <a:latin typeface="Arial" panose="020B0604020202020204" pitchFamily="34" charset="0"/>
            </a:endParaRP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en-GB" i="0" dirty="0">
                <a:effectLst/>
                <a:latin typeface="Arial" panose="020B0604020202020204" pitchFamily="34" charset="0"/>
              </a:rPr>
              <a:t>The hidden layers in the decoder are first </a:t>
            </a:r>
            <a:r>
              <a:rPr lang="en-GB" i="0" dirty="0" err="1">
                <a:effectLst/>
                <a:latin typeface="Arial" panose="020B0604020202020204" pitchFamily="34" charset="0"/>
              </a:rPr>
              <a:t>upsampled</a:t>
            </a:r>
            <a:r>
              <a:rPr lang="en-GB" i="0" dirty="0">
                <a:effectLst/>
                <a:latin typeface="Arial" panose="020B0604020202020204" pitchFamily="34" charset="0"/>
              </a:rPr>
              <a:t>, then propagated to the </a:t>
            </a:r>
            <a:r>
              <a:rPr lang="en-GB" i="1" dirty="0">
                <a:effectLst/>
                <a:latin typeface="Arial" panose="020B0604020202020204" pitchFamily="34" charset="0"/>
              </a:rPr>
              <a:t>final output layer, </a:t>
            </a:r>
            <a:r>
              <a:rPr lang="en-GB" i="0" dirty="0">
                <a:effectLst/>
                <a:latin typeface="Arial" panose="020B0604020202020204" pitchFamily="34" charset="0"/>
              </a:rPr>
              <a:t>convoluted all together to produce the final segmentation map and returned singularly to compute </a:t>
            </a:r>
            <a:r>
              <a:rPr lang="en-GB" i="1" dirty="0">
                <a:effectLst/>
                <a:latin typeface="Arial" panose="020B0604020202020204" pitchFamily="34" charset="0"/>
              </a:rPr>
              <a:t>companion losses</a:t>
            </a:r>
          </a:p>
        </p:txBody>
      </p:sp>
    </p:spTree>
    <p:extLst>
      <p:ext uri="{BB962C8B-B14F-4D97-AF65-F5344CB8AC3E}">
        <p14:creationId xmlns:p14="http://schemas.microsoft.com/office/powerpoint/2010/main" val="3379426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26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altLang="it-IT" sz="1100" i="0" dirty="0"/>
              <a:t>Next to </a:t>
            </a:r>
            <a:r>
              <a:rPr lang="it-IT" altLang="it-IT" sz="1100" i="0" dirty="0" err="1"/>
              <a:t>many</a:t>
            </a:r>
            <a:r>
              <a:rPr lang="it-IT" altLang="it-IT" sz="1100" i="0" dirty="0"/>
              <a:t> </a:t>
            </a:r>
            <a:r>
              <a:rPr lang="it-IT" altLang="it-IT" sz="1100" i="0" dirty="0" err="1"/>
              <a:t>notable</a:t>
            </a:r>
            <a:r>
              <a:rPr lang="it-IT" altLang="it-IT" sz="1100" i="0" dirty="0"/>
              <a:t> open source DL frameworks, MONAI stands out: </a:t>
            </a:r>
            <a:r>
              <a:rPr lang="it-IT" altLang="it-IT" sz="1100" i="0" dirty="0" err="1"/>
              <a:t>it</a:t>
            </a:r>
            <a:r>
              <a:rPr lang="it-IT" altLang="it-IT" sz="1100" i="0" dirty="0"/>
              <a:t> </a:t>
            </a:r>
            <a:r>
              <a:rPr lang="it-IT" altLang="it-IT" sz="1100" i="0" dirty="0" err="1"/>
              <a:t>is</a:t>
            </a:r>
            <a:r>
              <a:rPr lang="it-IT" altLang="it-IT" sz="1100" i="0" dirty="0"/>
              <a:t> an open source framework for </a:t>
            </a:r>
            <a:r>
              <a:rPr lang="it-IT" altLang="it-IT" sz="1100" b="1" i="0" dirty="0" err="1"/>
              <a:t>accelerating</a:t>
            </a:r>
            <a:r>
              <a:rPr lang="it-IT" altLang="it-IT" sz="1100" b="1" i="0" dirty="0"/>
              <a:t> </a:t>
            </a:r>
            <a:r>
              <a:rPr lang="it-IT" altLang="it-IT" sz="1100" b="1" i="0" dirty="0" err="1"/>
              <a:t>research</a:t>
            </a:r>
            <a:r>
              <a:rPr lang="it-IT" altLang="it-IT" sz="1100" b="1" i="0" dirty="0"/>
              <a:t> in </a:t>
            </a:r>
            <a:r>
              <a:rPr lang="it-IT" altLang="it-IT" sz="1100" b="1" i="0" dirty="0" err="1"/>
              <a:t>Medical</a:t>
            </a:r>
            <a:r>
              <a:rPr lang="it-IT" altLang="it-IT" sz="1100" b="1" i="0" dirty="0"/>
              <a:t> Imaging</a:t>
            </a:r>
            <a:r>
              <a:rPr lang="it-IT" altLang="it-IT" sz="1100" i="0" dirty="0"/>
              <a:t>. </a:t>
            </a:r>
            <a:r>
              <a:rPr lang="it-IT" altLang="it-IT" sz="1100" i="0" dirty="0" err="1"/>
              <a:t>It</a:t>
            </a:r>
            <a:r>
              <a:rPr lang="it-IT" altLang="it-IT" sz="1100" i="0" dirty="0"/>
              <a:t> </a:t>
            </a:r>
            <a:r>
              <a:rPr lang="it-IT" altLang="it-IT" sz="1100" i="0" dirty="0" err="1"/>
              <a:t>provides</a:t>
            </a:r>
            <a:r>
              <a:rPr lang="it-IT" altLang="it-IT" sz="1100" i="0" dirty="0"/>
              <a:t> </a:t>
            </a:r>
            <a:r>
              <a:rPr lang="it-IT" altLang="it-IT" sz="1100" i="0" dirty="0" err="1"/>
              <a:t>reproducibility</a:t>
            </a:r>
            <a:r>
              <a:rPr lang="it-IT" altLang="it-IT" sz="1100" i="0" dirty="0"/>
              <a:t> of SOTA </a:t>
            </a:r>
            <a:r>
              <a:rPr lang="it-IT" altLang="it-IT" sz="1100" i="0" dirty="0" err="1"/>
              <a:t>implementation</a:t>
            </a:r>
            <a:r>
              <a:rPr lang="it-IT" altLang="it-IT" sz="1100" i="0" dirty="0"/>
              <a:t> thanks to an </a:t>
            </a:r>
            <a:r>
              <a:rPr lang="it-IT" altLang="it-IT" sz="1100" i="0" dirty="0" err="1"/>
              <a:t>incredible</a:t>
            </a:r>
            <a:r>
              <a:rPr lang="it-IT" altLang="it-IT" sz="1100" i="0" dirty="0"/>
              <a:t> number of tutorials, </a:t>
            </a:r>
            <a:r>
              <a:rPr lang="it-IT" altLang="it-IT" sz="1100" i="0" dirty="0" err="1"/>
              <a:t>guides</a:t>
            </a:r>
            <a:r>
              <a:rPr lang="it-IT" altLang="it-IT" sz="1100" i="0" dirty="0"/>
              <a:t> and a </a:t>
            </a:r>
            <a:r>
              <a:rPr lang="it-IT" altLang="it-IT" sz="1100" i="0" dirty="0" err="1"/>
              <a:t>well</a:t>
            </a:r>
            <a:r>
              <a:rPr lang="it-IT" altLang="it-IT" sz="1100" i="0" dirty="0"/>
              <a:t> </a:t>
            </a:r>
            <a:r>
              <a:rPr lang="it-IT" altLang="it-IT" sz="1100" i="0" dirty="0" err="1"/>
              <a:t>written</a:t>
            </a:r>
            <a:r>
              <a:rPr lang="it-IT" altLang="it-IT" sz="1100" i="0" dirty="0"/>
              <a:t> </a:t>
            </a:r>
            <a:r>
              <a:rPr lang="it-IT" altLang="it-IT" sz="1100" i="0" dirty="0" err="1"/>
              <a:t>documentation</a:t>
            </a:r>
            <a:r>
              <a:rPr lang="it-IT" altLang="it-IT" sz="1100" i="0" dirty="0"/>
              <a:t>, </a:t>
            </a:r>
            <a:r>
              <a:rPr lang="it-IT" altLang="it-IT" sz="1100" i="0" dirty="0" err="1"/>
              <a:t>but</a:t>
            </a:r>
            <a:r>
              <a:rPr lang="it-IT" altLang="it-IT" sz="1100" i="0" dirty="0"/>
              <a:t> </a:t>
            </a:r>
            <a:r>
              <a:rPr lang="it-IT" altLang="it-IT" sz="1100" i="0" dirty="0" err="1"/>
              <a:t>according</a:t>
            </a:r>
            <a:r>
              <a:rPr lang="it-IT" altLang="it-IT" sz="1100" i="0" dirty="0"/>
              <a:t> to </a:t>
            </a:r>
            <a:r>
              <a:rPr lang="it-IT" altLang="it-IT" sz="1100" i="0" dirty="0" err="1"/>
              <a:t>my</a:t>
            </a:r>
            <a:r>
              <a:rPr lang="it-IT" altLang="it-IT" sz="1100" i="0" dirty="0"/>
              <a:t> </a:t>
            </a:r>
            <a:r>
              <a:rPr lang="it-IT" altLang="it-IT" sz="1100" i="0" dirty="0" err="1"/>
              <a:t>experience</a:t>
            </a:r>
            <a:r>
              <a:rPr lang="it-IT" altLang="it-IT" sz="1100" i="0" dirty="0"/>
              <a:t>, the </a:t>
            </a:r>
            <a:r>
              <a:rPr lang="it-IT" altLang="it-IT" sz="1100" b="1" i="1" dirty="0"/>
              <a:t>high </a:t>
            </a:r>
            <a:r>
              <a:rPr lang="it-IT" altLang="it-IT" sz="1100" b="1" i="1" dirty="0" err="1"/>
              <a:t>level</a:t>
            </a:r>
            <a:r>
              <a:rPr lang="it-IT" altLang="it-IT" sz="1100" b="1" i="1" dirty="0"/>
              <a:t> of user </a:t>
            </a:r>
            <a:r>
              <a:rPr lang="it-IT" altLang="it-IT" sz="1100" b="1" i="1" dirty="0" err="1"/>
              <a:t>friendliness</a:t>
            </a:r>
            <a:r>
              <a:rPr lang="it-IT" altLang="it-IT" sz="1100" b="1" i="1" dirty="0"/>
              <a:t> </a:t>
            </a:r>
            <a:r>
              <a:rPr lang="it-IT" altLang="it-IT" sz="1100" b="1" i="0" dirty="0"/>
              <a:t>impose a </a:t>
            </a:r>
            <a:r>
              <a:rPr lang="it-IT" altLang="it-IT" sz="1100" b="1" i="0" dirty="0" err="1"/>
              <a:t>stiff</a:t>
            </a:r>
            <a:r>
              <a:rPr lang="it-IT" altLang="it-IT" sz="1100" b="1" i="0" dirty="0"/>
              <a:t> </a:t>
            </a:r>
            <a:r>
              <a:rPr lang="it-IT" altLang="it-IT" sz="1100" b="1" i="0" dirty="0" err="1"/>
              <a:t>overstructure</a:t>
            </a:r>
            <a:r>
              <a:rPr lang="it-IT" altLang="it-IT" sz="1100" i="0" dirty="0"/>
              <a:t> </a:t>
            </a:r>
            <a:r>
              <a:rPr lang="it-IT" altLang="it-IT" sz="1100" i="0" dirty="0" err="1"/>
              <a:t>that</a:t>
            </a:r>
            <a:r>
              <a:rPr lang="it-IT" altLang="it-IT" sz="1100" i="0" dirty="0"/>
              <a:t> </a:t>
            </a:r>
            <a:r>
              <a:rPr lang="it-IT" altLang="it-IT" sz="1100" b="1" i="0" dirty="0" err="1"/>
              <a:t>poorly</a:t>
            </a:r>
            <a:r>
              <a:rPr lang="it-IT" altLang="it-IT" sz="1100" b="1" i="0" dirty="0"/>
              <a:t> </a:t>
            </a:r>
            <a:r>
              <a:rPr lang="it-IT" altLang="it-IT" sz="1100" b="1" i="0" dirty="0" err="1"/>
              <a:t>lends</a:t>
            </a:r>
            <a:r>
              <a:rPr lang="it-IT" altLang="it-IT" sz="1100" b="1" i="0" dirty="0"/>
              <a:t> </a:t>
            </a:r>
            <a:r>
              <a:rPr lang="it-IT" altLang="it-IT" sz="1100" b="1" i="0" dirty="0" err="1"/>
              <a:t>itself</a:t>
            </a:r>
            <a:r>
              <a:rPr lang="it-IT" altLang="it-IT" sz="1100" b="1" i="0" dirty="0"/>
              <a:t> to new </a:t>
            </a:r>
            <a:r>
              <a:rPr lang="it-IT" altLang="it-IT" sz="1100" b="1" i="0" dirty="0" err="1"/>
              <a:t>experimentation</a:t>
            </a:r>
            <a:r>
              <a:rPr lang="it-IT" altLang="it-IT" sz="1100" b="1" i="0" dirty="0"/>
              <a:t> </a:t>
            </a:r>
            <a:r>
              <a:rPr lang="it-IT" altLang="it-IT" sz="1100" i="0" dirty="0"/>
              <a:t>and </a:t>
            </a:r>
            <a:r>
              <a:rPr lang="it-IT" altLang="it-IT" sz="1100" i="0" dirty="0" err="1"/>
              <a:t>mostly</a:t>
            </a:r>
            <a:r>
              <a:rPr lang="it-IT" altLang="it-IT" sz="1100" i="0" dirty="0"/>
              <a:t> </a:t>
            </a:r>
            <a:r>
              <a:rPr lang="it-IT" altLang="it-IT" sz="1100" b="1" i="0" dirty="0"/>
              <a:t>facilitate </a:t>
            </a:r>
            <a:r>
              <a:rPr lang="it-IT" altLang="it-IT" sz="1100" b="1" i="1" dirty="0" err="1"/>
              <a:t>hyper</a:t>
            </a:r>
            <a:r>
              <a:rPr lang="it-IT" altLang="it-IT" sz="1100" b="1" i="1" dirty="0"/>
              <a:t> </a:t>
            </a:r>
            <a:r>
              <a:rPr lang="it-IT" altLang="it-IT" sz="1100" b="1" i="0" dirty="0"/>
              <a:t>and </a:t>
            </a:r>
            <a:r>
              <a:rPr lang="it-IT" altLang="it-IT" sz="1100" b="1" i="1" dirty="0" err="1"/>
              <a:t>finetuning</a:t>
            </a:r>
            <a:r>
              <a:rPr lang="it-IT" altLang="it-IT" sz="1100" b="1" i="1" dirty="0"/>
              <a:t> </a:t>
            </a:r>
            <a:r>
              <a:rPr lang="it-IT" altLang="it-IT" sz="1100" b="1" i="1" dirty="0" err="1"/>
              <a:t>experiments</a:t>
            </a:r>
            <a:r>
              <a:rPr lang="it-IT" altLang="it-IT" sz="1100" b="1" i="1" dirty="0"/>
              <a:t> </a:t>
            </a:r>
            <a:r>
              <a:rPr lang="it-IT" altLang="it-IT" sz="1100" b="1" i="0" dirty="0"/>
              <a:t>of </a:t>
            </a:r>
            <a:r>
              <a:rPr lang="it-IT" altLang="it-IT" sz="1100" b="1" i="0" dirty="0" err="1"/>
              <a:t>existing</a:t>
            </a:r>
            <a:r>
              <a:rPr lang="it-IT" altLang="it-IT" sz="1100" b="1" i="0" dirty="0"/>
              <a:t> </a:t>
            </a:r>
            <a:r>
              <a:rPr lang="it-IT" altLang="it-IT" sz="1100" b="1" i="0" dirty="0" err="1"/>
              <a:t>solutions</a:t>
            </a:r>
            <a:r>
              <a:rPr lang="it-IT" altLang="it-IT" sz="1100" i="0" dirty="0"/>
              <a:t>, </a:t>
            </a:r>
            <a:r>
              <a:rPr lang="it-IT" altLang="it-IT" sz="1100" i="0" dirty="0" err="1"/>
              <a:t>thus</a:t>
            </a:r>
            <a:r>
              <a:rPr lang="it-IT" altLang="it-IT" sz="1100" i="0" dirty="0"/>
              <a:t> the </a:t>
            </a:r>
            <a:r>
              <a:rPr lang="it-IT" altLang="it-IT" sz="1100" i="0" dirty="0" err="1"/>
              <a:t>need</a:t>
            </a:r>
            <a:r>
              <a:rPr lang="it-IT" altLang="it-IT" sz="1100" i="0" dirty="0"/>
              <a:t> for </a:t>
            </a:r>
            <a:r>
              <a:rPr lang="it-IT" altLang="it-IT" sz="1100" i="0" dirty="0" err="1"/>
              <a:t>rewrite</a:t>
            </a:r>
            <a:r>
              <a:rPr lang="it-IT" altLang="it-IT" sz="1100" i="0" dirty="0"/>
              <a:t> parts of an </a:t>
            </a:r>
            <a:r>
              <a:rPr lang="it-IT" altLang="it-IT" sz="1100" i="0" dirty="0" err="1"/>
              <a:t>already</a:t>
            </a:r>
            <a:r>
              <a:rPr lang="it-IT" altLang="it-IT" sz="1100" i="0" dirty="0"/>
              <a:t> </a:t>
            </a:r>
            <a:r>
              <a:rPr lang="it-IT" altLang="it-IT" sz="1100" i="0" dirty="0" err="1"/>
              <a:t>existing</a:t>
            </a:r>
            <a:r>
              <a:rPr lang="it-IT" altLang="it-IT" sz="1100" i="0" dirty="0"/>
              <a:t> software.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altLang="it-IT" sz="1100" i="1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27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 err="1"/>
              <a:t>Let’s</a:t>
            </a:r>
            <a:r>
              <a:rPr lang="it-IT" altLang="it-IT" dirty="0"/>
              <a:t> </a:t>
            </a:r>
            <a:r>
              <a:rPr lang="it-IT" altLang="it-IT" dirty="0" err="1"/>
              <a:t>now</a:t>
            </a:r>
            <a:r>
              <a:rPr lang="it-IT" altLang="it-IT" dirty="0"/>
              <a:t> review the </a:t>
            </a:r>
            <a:r>
              <a:rPr lang="it-IT" altLang="it-IT" dirty="0" err="1"/>
              <a:t>fundamental</a:t>
            </a:r>
            <a:r>
              <a:rPr lang="it-IT" altLang="it-IT" dirty="0"/>
              <a:t> </a:t>
            </a:r>
            <a:r>
              <a:rPr lang="it-IT" altLang="it-IT" dirty="0" err="1"/>
              <a:t>hypertuning</a:t>
            </a:r>
            <a:r>
              <a:rPr lang="it-IT" altLang="it-IT" dirty="0"/>
              <a:t> and </a:t>
            </a:r>
            <a:r>
              <a:rPr lang="it-IT" altLang="it-IT" dirty="0" err="1"/>
              <a:t>ablations</a:t>
            </a:r>
            <a:r>
              <a:rPr lang="it-IT" altLang="it-IT" dirty="0"/>
              <a:t> studies </a:t>
            </a:r>
            <a:r>
              <a:rPr lang="it-IT" altLang="it-IT" dirty="0" err="1"/>
              <a:t>conducted</a:t>
            </a:r>
            <a:r>
              <a:rPr lang="it-IT" altLang="it-IT" dirty="0"/>
              <a:t> in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experimentations</a:t>
            </a:r>
            <a:r>
              <a:rPr lang="it-IT" altLang="it-IT" dirty="0"/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While</a:t>
            </a:r>
            <a:r>
              <a:rPr lang="it-IT" altLang="it-IT" dirty="0"/>
              <a:t> I </a:t>
            </a:r>
            <a:r>
              <a:rPr lang="it-IT" altLang="it-IT" dirty="0" err="1"/>
              <a:t>took</a:t>
            </a:r>
            <a:r>
              <a:rPr lang="it-IT" altLang="it-IT" dirty="0"/>
              <a:t> the batch size </a:t>
            </a:r>
            <a:r>
              <a:rPr lang="it-IT" altLang="it-IT" dirty="0" err="1"/>
              <a:t>hyperparameters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described</a:t>
            </a:r>
            <a:r>
              <a:rPr lang="it-IT" altLang="it-IT" dirty="0"/>
              <a:t> in the </a:t>
            </a:r>
            <a:r>
              <a:rPr lang="it-IT" altLang="it-IT" dirty="0" err="1"/>
              <a:t>original</a:t>
            </a:r>
            <a:r>
              <a:rPr lang="it-IT" altLang="it-IT" dirty="0"/>
              <a:t> </a:t>
            </a:r>
            <a:r>
              <a:rPr lang="it-IT" altLang="it-IT" dirty="0" err="1"/>
              <a:t>formulation</a:t>
            </a:r>
            <a:r>
              <a:rPr lang="it-IT" altLang="it-IT" dirty="0"/>
              <a:t> of the papers, I </a:t>
            </a:r>
            <a:r>
              <a:rPr lang="it-IT" altLang="it-IT" dirty="0" err="1"/>
              <a:t>tested</a:t>
            </a:r>
            <a:r>
              <a:rPr lang="it-IT" altLang="it-IT" dirty="0"/>
              <a:t> for the </a:t>
            </a:r>
            <a:r>
              <a:rPr lang="it-IT" altLang="it-IT" dirty="0" err="1"/>
              <a:t>optimal</a:t>
            </a:r>
            <a:r>
              <a:rPr lang="it-IT" altLang="it-IT" dirty="0"/>
              <a:t> </a:t>
            </a:r>
            <a:r>
              <a:rPr lang="it-IT" altLang="it-IT" dirty="0" err="1"/>
              <a:t>sequence</a:t>
            </a:r>
            <a:r>
              <a:rPr lang="it-IT" altLang="it-IT" dirty="0"/>
              <a:t> of kernels </a:t>
            </a:r>
            <a:r>
              <a:rPr lang="it-IT" altLang="it-IT" dirty="0" err="1"/>
              <a:t>dimensionality</a:t>
            </a:r>
            <a:r>
              <a:rPr lang="it-IT" altLang="it-IT" dirty="0"/>
              <a:t> </a:t>
            </a:r>
            <a:r>
              <a:rPr lang="it-IT" altLang="it-IT" dirty="0" err="1"/>
              <a:t>starting</a:t>
            </a:r>
            <a:r>
              <a:rPr lang="it-IT" altLang="it-IT" dirty="0"/>
              <a:t> from the </a:t>
            </a:r>
            <a:r>
              <a:rPr lang="it-IT" altLang="it-IT" dirty="0" err="1"/>
              <a:t>most</a:t>
            </a:r>
            <a:r>
              <a:rPr lang="it-IT" altLang="it-IT" dirty="0"/>
              <a:t> common «16 filters» for the </a:t>
            </a:r>
            <a:r>
              <a:rPr lang="it-IT" altLang="it-IT" dirty="0" err="1"/>
              <a:t>initial</a:t>
            </a:r>
            <a:r>
              <a:rPr lang="it-IT" altLang="it-IT" dirty="0"/>
              <a:t> </a:t>
            </a:r>
            <a:r>
              <a:rPr lang="it-IT" altLang="it-IT" dirty="0" err="1"/>
              <a:t>convolution</a:t>
            </a:r>
            <a:r>
              <a:rPr lang="it-IT" altLang="it-IT" dirty="0"/>
              <a:t>, up to </a:t>
            </a:r>
            <a:r>
              <a:rPr lang="it-IT" altLang="it-IT" i="0" dirty="0"/>
              <a:t>fancy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of filters </a:t>
            </a:r>
            <a:r>
              <a:rPr lang="it-IT" altLang="it-IT" i="0" dirty="0" err="1"/>
              <a:t>inspired</a:t>
            </a:r>
            <a:r>
              <a:rPr lang="it-IT" altLang="it-IT" i="0" dirty="0"/>
              <a:t> by </a:t>
            </a:r>
            <a:r>
              <a:rPr lang="it-IT" altLang="it-IT" i="0" dirty="0" err="1"/>
              <a:t>other</a:t>
            </a:r>
            <a:r>
              <a:rPr lang="it-IT" altLang="it-IT" i="0" dirty="0"/>
              <a:t> </a:t>
            </a:r>
            <a:r>
              <a:rPr lang="it-IT" altLang="it-IT" i="0" dirty="0" err="1"/>
              <a:t>related</a:t>
            </a:r>
            <a:r>
              <a:rPr lang="it-IT" altLang="it-IT" i="0" dirty="0"/>
              <a:t> papers or </a:t>
            </a:r>
            <a:r>
              <a:rPr lang="it-IT" altLang="it-IT" i="0" dirty="0" err="1"/>
              <a:t>simply</a:t>
            </a:r>
            <a:r>
              <a:rPr lang="it-IT" altLang="it-IT" i="0" dirty="0"/>
              <a:t> </a:t>
            </a:r>
            <a:r>
              <a:rPr lang="it-IT" altLang="it-IT" i="0" dirty="0" err="1"/>
              <a:t>adjusting</a:t>
            </a:r>
            <a:r>
              <a:rPr lang="it-IT" altLang="it-IT" i="0" dirty="0"/>
              <a:t> the number of filters </a:t>
            </a:r>
            <a:r>
              <a:rPr lang="it-IT" altLang="it-IT" i="0" dirty="0" err="1"/>
              <a:t>at</a:t>
            </a:r>
            <a:r>
              <a:rPr lang="it-IT" altLang="it-IT" i="0" dirty="0"/>
              <a:t>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</a:t>
            </a:r>
            <a:r>
              <a:rPr lang="it-IT" altLang="it-IT" i="0" dirty="0" err="1"/>
              <a:t>level</a:t>
            </a:r>
            <a:r>
              <a:rPr lang="it-IT" altLang="it-IT" i="0" dirty="0"/>
              <a:t> to max out the GPU </a:t>
            </a:r>
            <a:r>
              <a:rPr lang="it-IT" altLang="it-IT" i="0" dirty="0" err="1"/>
              <a:t>capacity</a:t>
            </a:r>
            <a:r>
              <a:rPr lang="it-IT" altLang="it-IT" i="0" dirty="0"/>
              <a:t>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970073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28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8172515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29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 err="1"/>
              <a:t>Then</a:t>
            </a:r>
            <a:r>
              <a:rPr lang="it-IT" altLang="it-IT" dirty="0"/>
              <a:t> I </a:t>
            </a:r>
            <a:r>
              <a:rPr lang="it-IT" altLang="it-IT" dirty="0" err="1"/>
              <a:t>faced</a:t>
            </a:r>
            <a:r>
              <a:rPr lang="it-IT" altLang="it-IT" dirty="0"/>
              <a:t> the problem of </a:t>
            </a:r>
            <a:r>
              <a:rPr lang="it-IT" altLang="it-IT" b="1" dirty="0"/>
              <a:t>data </a:t>
            </a:r>
            <a:r>
              <a:rPr lang="it-IT" altLang="it-IT" b="1" dirty="0" err="1"/>
              <a:t>normalization</a:t>
            </a:r>
            <a:r>
              <a:rPr lang="it-IT" altLang="it-IT" b="1" dirty="0"/>
              <a:t> </a:t>
            </a:r>
            <a:r>
              <a:rPr lang="it-IT" altLang="it-IT" i="0" dirty="0"/>
              <a:t>for an </a:t>
            </a:r>
            <a:r>
              <a:rPr lang="it-IT" altLang="it-IT" b="1" i="0" dirty="0" err="1"/>
              <a:t>optimal</a:t>
            </a:r>
            <a:r>
              <a:rPr lang="it-IT" altLang="it-IT" b="1" i="0" dirty="0"/>
              <a:t> </a:t>
            </a:r>
            <a:r>
              <a:rPr lang="it-IT" altLang="it-IT" b="1" i="1" dirty="0"/>
              <a:t>flow of </a:t>
            </a:r>
            <a:r>
              <a:rPr lang="it-IT" altLang="it-IT" b="1" i="1" dirty="0" err="1"/>
              <a:t>gradients</a:t>
            </a:r>
            <a:r>
              <a:rPr lang="it-IT" altLang="it-IT" b="1" i="1" dirty="0"/>
              <a:t> </a:t>
            </a:r>
            <a:r>
              <a:rPr lang="it-IT" altLang="it-IT" i="0" dirty="0" err="1"/>
              <a:t>during</a:t>
            </a:r>
            <a:r>
              <a:rPr lang="it-IT" altLang="it-IT" i="0" dirty="0"/>
              <a:t> the </a:t>
            </a:r>
            <a:r>
              <a:rPr lang="it-IT" altLang="it-IT" i="0" dirty="0" err="1"/>
              <a:t>backpropagation</a:t>
            </a:r>
            <a:r>
              <a:rPr lang="it-IT" altLang="it-IT" i="0" dirty="0"/>
              <a:t> </a:t>
            </a:r>
            <a:r>
              <a:rPr lang="it-IT" altLang="it-IT" i="0" dirty="0" err="1"/>
              <a:t>phase</a:t>
            </a:r>
            <a:r>
              <a:rPr lang="it-IT" altLang="it-IT" i="0" dirty="0"/>
              <a:t>, and </a:t>
            </a:r>
            <a:r>
              <a:rPr lang="it-IT" altLang="it-IT" i="0" dirty="0" err="1"/>
              <a:t>while</a:t>
            </a:r>
            <a:r>
              <a:rPr lang="it-IT" altLang="it-IT" i="0" dirty="0"/>
              <a:t> </a:t>
            </a:r>
            <a:r>
              <a:rPr lang="it-IT" altLang="it-IT" i="0" dirty="0" err="1"/>
              <a:t>most</a:t>
            </a:r>
            <a:r>
              <a:rPr lang="it-IT" altLang="it-IT" i="0" dirty="0"/>
              <a:t> of the papers use </a:t>
            </a:r>
            <a:r>
              <a:rPr lang="it-IT" altLang="it-IT" i="0" dirty="0" err="1"/>
              <a:t>either</a:t>
            </a:r>
            <a:r>
              <a:rPr lang="it-IT" altLang="it-IT" i="0" dirty="0"/>
              <a:t> </a:t>
            </a:r>
            <a:r>
              <a:rPr lang="it-IT" altLang="it-IT" i="1" dirty="0" err="1"/>
              <a:t>Instance</a:t>
            </a:r>
            <a:r>
              <a:rPr lang="it-IT" altLang="it-IT" i="0" dirty="0"/>
              <a:t> or </a:t>
            </a:r>
            <a:r>
              <a:rPr lang="it-IT" altLang="it-IT" i="1" dirty="0"/>
              <a:t>Group Norm</a:t>
            </a:r>
            <a:r>
              <a:rPr lang="it-IT" altLang="it-IT" i="0" dirty="0"/>
              <a:t> </a:t>
            </a:r>
            <a:r>
              <a:rPr lang="it-IT" altLang="it-IT" i="0" dirty="0" err="1"/>
              <a:t>because</a:t>
            </a:r>
            <a:r>
              <a:rPr lang="it-IT" altLang="it-IT" i="0" dirty="0"/>
              <a:t> of the </a:t>
            </a:r>
            <a:r>
              <a:rPr lang="it-IT" altLang="it-IT" i="0" dirty="0" err="1"/>
              <a:t>reduced</a:t>
            </a:r>
            <a:r>
              <a:rPr lang="it-IT" altLang="it-IT" i="0" dirty="0"/>
              <a:t> </a:t>
            </a:r>
            <a:r>
              <a:rPr lang="it-IT" altLang="it-IT" i="1" dirty="0"/>
              <a:t>batch size</a:t>
            </a:r>
            <a:r>
              <a:rPr lang="it-IT" altLang="it-IT" dirty="0"/>
              <a:t> </a:t>
            </a:r>
            <a:r>
              <a:rPr lang="it-IT" altLang="it-IT" dirty="0" err="1"/>
              <a:t>at</a:t>
            </a:r>
            <a:r>
              <a:rPr lang="it-IT" altLang="it-IT" dirty="0"/>
              <a:t> training time, I </a:t>
            </a:r>
            <a:r>
              <a:rPr lang="it-IT" altLang="it-IT" dirty="0" err="1"/>
              <a:t>found</a:t>
            </a:r>
            <a:r>
              <a:rPr lang="it-IT" altLang="it-IT" dirty="0"/>
              <a:t> to be </a:t>
            </a:r>
            <a:r>
              <a:rPr lang="it-IT" altLang="it-IT" b="1" dirty="0"/>
              <a:t>more effective </a:t>
            </a:r>
            <a:r>
              <a:rPr lang="it-IT" altLang="it-IT" dirty="0"/>
              <a:t>the </a:t>
            </a:r>
            <a:r>
              <a:rPr lang="it-IT" altLang="it-IT" b="1" dirty="0" err="1"/>
              <a:t>combination</a:t>
            </a:r>
            <a:r>
              <a:rPr lang="it-IT" altLang="it-IT" dirty="0"/>
              <a:t> of </a:t>
            </a:r>
            <a:r>
              <a:rPr lang="it-IT" altLang="it-IT" b="1" i="1" dirty="0"/>
              <a:t>Batch </a:t>
            </a:r>
            <a:r>
              <a:rPr lang="it-IT" altLang="it-IT" b="1" i="0" dirty="0"/>
              <a:t>Norm </a:t>
            </a:r>
            <a:r>
              <a:rPr lang="it-IT" altLang="it-IT" i="0" dirty="0"/>
              <a:t>with </a:t>
            </a:r>
            <a:r>
              <a:rPr lang="it-IT" altLang="it-IT" b="1" i="1" dirty="0" err="1"/>
              <a:t>gradient</a:t>
            </a:r>
            <a:r>
              <a:rPr lang="it-IT" altLang="it-IT" b="1" i="1" dirty="0"/>
              <a:t> clipping</a:t>
            </a:r>
            <a:r>
              <a:rPr lang="it-IT" altLang="it-IT" i="1" dirty="0"/>
              <a:t>. </a:t>
            </a:r>
            <a:r>
              <a:rPr lang="it-IT" altLang="it-IT" i="0" dirty="0"/>
              <a:t>The </a:t>
            </a:r>
            <a:r>
              <a:rPr lang="it-IT" altLang="it-IT" i="0" dirty="0" err="1"/>
              <a:t>latter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for </a:t>
            </a:r>
            <a:r>
              <a:rPr lang="it-IT" altLang="it-IT" i="0" dirty="0" err="1"/>
              <a:t>avoiding</a:t>
            </a:r>
            <a:r>
              <a:rPr lang="it-IT" altLang="it-IT" i="0" dirty="0"/>
              <a:t> </a:t>
            </a:r>
            <a:r>
              <a:rPr lang="it-IT" altLang="it-IT" i="1" dirty="0" err="1"/>
              <a:t>gradient</a:t>
            </a:r>
            <a:r>
              <a:rPr lang="it-IT" altLang="it-IT" i="1" dirty="0"/>
              <a:t> </a:t>
            </a:r>
            <a:r>
              <a:rPr lang="it-IT" altLang="it-IT" i="1" dirty="0" err="1"/>
              <a:t>explosion</a:t>
            </a:r>
            <a:r>
              <a:rPr lang="it-IT" altLang="it-IT" i="1" dirty="0"/>
              <a:t>, </a:t>
            </a:r>
            <a:r>
              <a:rPr lang="it-IT" altLang="it-IT" i="0" dirty="0" err="1"/>
              <a:t>while</a:t>
            </a:r>
            <a:r>
              <a:rPr lang="it-IT" altLang="it-IT" i="0" dirty="0"/>
              <a:t> the </a:t>
            </a:r>
            <a:r>
              <a:rPr lang="it-IT" altLang="it-IT" i="0" dirty="0" err="1"/>
              <a:t>former</a:t>
            </a:r>
            <a:r>
              <a:rPr lang="it-IT" altLang="it-IT" i="0" dirty="0"/>
              <a:t> </a:t>
            </a:r>
            <a:r>
              <a:rPr lang="it-IT" altLang="it-IT" i="0" dirty="0" err="1"/>
              <a:t>does</a:t>
            </a:r>
            <a:r>
              <a:rPr lang="it-IT" altLang="it-IT" i="0" dirty="0"/>
              <a:t> a </a:t>
            </a:r>
            <a:r>
              <a:rPr lang="it-IT" altLang="it-IT" i="0" dirty="0" err="1"/>
              <a:t>better</a:t>
            </a:r>
            <a:r>
              <a:rPr lang="it-IT" altLang="it-IT" i="0" dirty="0"/>
              <a:t> job </a:t>
            </a:r>
            <a:r>
              <a:rPr lang="it-IT" altLang="it-IT" i="1" dirty="0"/>
              <a:t>w.r.t.</a:t>
            </a:r>
            <a:r>
              <a:rPr lang="it-IT" altLang="it-IT" i="0" dirty="0"/>
              <a:t> </a:t>
            </a:r>
            <a:r>
              <a:rPr lang="it-IT" altLang="it-IT" i="0" dirty="0" err="1"/>
              <a:t>other</a:t>
            </a:r>
            <a:r>
              <a:rPr lang="it-IT" altLang="it-IT" i="0" dirty="0"/>
              <a:t> </a:t>
            </a:r>
            <a:r>
              <a:rPr lang="it-IT" altLang="it-IT" i="0" dirty="0" err="1"/>
              <a:t>normalization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 </a:t>
            </a:r>
            <a:r>
              <a:rPr lang="it-IT" altLang="it-IT" i="0" dirty="0" err="1"/>
              <a:t>possibly</a:t>
            </a:r>
            <a:r>
              <a:rPr lang="it-IT" altLang="it-IT" i="0" dirty="0"/>
              <a:t> </a:t>
            </a:r>
            <a:r>
              <a:rPr lang="it-IT" altLang="it-IT" i="0" dirty="0" err="1"/>
              <a:t>because</a:t>
            </a:r>
            <a:r>
              <a:rPr lang="it-IT" altLang="it-IT" i="0" dirty="0"/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1" dirty="0" err="1"/>
              <a:t>learnable</a:t>
            </a:r>
            <a:r>
              <a:rPr lang="it-IT" altLang="it-IT" i="1" dirty="0"/>
              <a:t> </a:t>
            </a:r>
            <a:r>
              <a:rPr lang="it-IT" altLang="it-IT" i="1" dirty="0" err="1"/>
              <a:t>parameters</a:t>
            </a:r>
            <a:r>
              <a:rPr lang="it-IT" altLang="it-IT" i="1" dirty="0"/>
              <a:t> (\gamma and \beta) </a:t>
            </a:r>
            <a:r>
              <a:rPr lang="it-IT" altLang="it-IT" i="0" dirty="0"/>
              <a:t>for the </a:t>
            </a:r>
            <a:r>
              <a:rPr lang="it-IT" altLang="it-IT" i="1" dirty="0"/>
              <a:t>affine </a:t>
            </a:r>
            <a:r>
              <a:rPr lang="it-IT" altLang="it-IT" i="1" dirty="0" err="1"/>
              <a:t>transformation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and tracking the </a:t>
            </a:r>
            <a:r>
              <a:rPr lang="it-IT" altLang="it-IT" i="1" dirty="0"/>
              <a:t>running </a:t>
            </a:r>
            <a:r>
              <a:rPr lang="it-IT" altLang="it-IT" i="1" dirty="0" err="1"/>
              <a:t>statistics</a:t>
            </a:r>
            <a:r>
              <a:rPr lang="it-IT" altLang="it-IT" i="1" dirty="0"/>
              <a:t> </a:t>
            </a:r>
            <a:r>
              <a:rPr lang="it-IT" altLang="it-IT" i="0" dirty="0"/>
              <a:t>over the </a:t>
            </a:r>
            <a:r>
              <a:rPr lang="it-IT" altLang="it-IT" i="0" dirty="0" err="1"/>
              <a:t>whole</a:t>
            </a:r>
            <a:r>
              <a:rPr lang="it-IT" altLang="it-IT" i="0" dirty="0"/>
              <a:t> dataset</a:t>
            </a:r>
            <a:r>
              <a:rPr lang="it-IT" altLang="it-IT" i="1" dirty="0"/>
              <a:t> </a:t>
            </a:r>
            <a:r>
              <a:rPr lang="it-IT" altLang="it-IT" i="0" dirty="0" err="1"/>
              <a:t>should</a:t>
            </a:r>
            <a:r>
              <a:rPr lang="it-IT" altLang="it-IT" i="0" dirty="0"/>
              <a:t> </a:t>
            </a:r>
            <a:r>
              <a:rPr lang="it-IT" altLang="it-IT" i="0" dirty="0" err="1"/>
              <a:t>suffice</a:t>
            </a:r>
            <a:r>
              <a:rPr lang="it-IT" altLang="it-IT" i="0" dirty="0"/>
              <a:t> to «</a:t>
            </a:r>
            <a:r>
              <a:rPr lang="it-IT" altLang="it-IT" i="0" dirty="0" err="1"/>
              <a:t>fill</a:t>
            </a:r>
            <a:r>
              <a:rPr lang="it-IT" altLang="it-IT" i="0" dirty="0"/>
              <a:t> the gap» of a large batch and </a:t>
            </a:r>
            <a:r>
              <a:rPr lang="it-IT" altLang="it-IT" i="0" dirty="0" err="1"/>
              <a:t>hence</a:t>
            </a:r>
            <a:r>
              <a:rPr lang="it-IT" altLang="it-IT" i="0" dirty="0"/>
              <a:t> a </a:t>
            </a:r>
            <a:r>
              <a:rPr lang="it-IT" altLang="it-IT" i="0" dirty="0" err="1"/>
              <a:t>better</a:t>
            </a:r>
            <a:r>
              <a:rPr lang="it-IT" altLang="it-IT" i="0" dirty="0"/>
              <a:t> </a:t>
            </a:r>
            <a:r>
              <a:rPr lang="it-IT" altLang="it-IT" i="0" dirty="0" err="1"/>
              <a:t>estimation</a:t>
            </a:r>
            <a:r>
              <a:rPr lang="it-IT" altLang="it-IT" i="0" dirty="0"/>
              <a:t> of the </a:t>
            </a:r>
            <a:r>
              <a:rPr lang="it-IT" altLang="it-IT" i="1" dirty="0" err="1"/>
              <a:t>population</a:t>
            </a:r>
            <a:r>
              <a:rPr lang="it-IT" altLang="it-IT" i="1" dirty="0"/>
              <a:t> </a:t>
            </a:r>
            <a:r>
              <a:rPr lang="it-IT" altLang="it-IT" i="1" dirty="0" err="1"/>
              <a:t>statistics</a:t>
            </a:r>
            <a:r>
              <a:rPr lang="it-IT" altLang="it-IT" i="1" dirty="0"/>
              <a:t>.</a:t>
            </a:r>
            <a:endParaRPr lang="it-IT" altLang="it-IT" i="0" dirty="0"/>
          </a:p>
        </p:txBody>
      </p:sp>
    </p:spTree>
    <p:extLst>
      <p:ext uri="{BB962C8B-B14F-4D97-AF65-F5344CB8AC3E}">
        <p14:creationId xmlns:p14="http://schemas.microsoft.com/office/powerpoint/2010/main" val="2883669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So: </a:t>
            </a:r>
            <a:r>
              <a:rPr lang="it-IT" altLang="it-IT" dirty="0" err="1"/>
              <a:t>what’s</a:t>
            </a:r>
            <a:r>
              <a:rPr lang="it-IT" altLang="it-IT" dirty="0"/>
              <a:t> Computer Vision?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 discipline </a:t>
            </a:r>
            <a:r>
              <a:rPr lang="it-IT" altLang="it-IT" dirty="0" err="1"/>
              <a:t>enabling</a:t>
            </a:r>
            <a:r>
              <a:rPr lang="it-IT" altLang="it-IT" dirty="0"/>
              <a:t> devices to </a:t>
            </a:r>
            <a:r>
              <a:rPr lang="it-IT" altLang="it-IT" dirty="0" err="1"/>
              <a:t>process</a:t>
            </a:r>
            <a:r>
              <a:rPr lang="it-IT" altLang="it-IT" dirty="0"/>
              <a:t> and </a:t>
            </a:r>
            <a:r>
              <a:rPr lang="it-IT" altLang="it-IT" dirty="0" err="1"/>
              <a:t>understand</a:t>
            </a:r>
            <a:r>
              <a:rPr lang="it-IT" altLang="it-IT" dirty="0"/>
              <a:t> </a:t>
            </a:r>
            <a:r>
              <a:rPr lang="it-IT" altLang="it-IT" dirty="0" err="1"/>
              <a:t>digital</a:t>
            </a:r>
            <a:r>
              <a:rPr lang="it-IT" altLang="it-IT" dirty="0"/>
              <a:t> images and </a:t>
            </a:r>
            <a:r>
              <a:rPr lang="it-IT" altLang="it-IT" dirty="0" err="1"/>
              <a:t>videos</a:t>
            </a:r>
            <a:r>
              <a:rPr lang="it-IT" altLang="it-IT" dirty="0"/>
              <a:t> to </a:t>
            </a:r>
            <a:r>
              <a:rPr lang="it-IT" altLang="it-IT" dirty="0" err="1"/>
              <a:t>extract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information.  The </a:t>
            </a:r>
            <a:r>
              <a:rPr lang="it-IT" altLang="it-IT" dirty="0" err="1"/>
              <a:t>main</a:t>
            </a:r>
            <a:r>
              <a:rPr lang="it-IT" altLang="it-IT" dirty="0"/>
              <a:t> goal </a:t>
            </a:r>
            <a:r>
              <a:rPr lang="it-IT" altLang="it-IT" dirty="0" err="1"/>
              <a:t>is</a:t>
            </a:r>
            <a:r>
              <a:rPr lang="it-IT" altLang="it-IT" dirty="0"/>
              <a:t> to </a:t>
            </a:r>
            <a:r>
              <a:rPr lang="it-IT" altLang="it-IT" dirty="0" err="1"/>
              <a:t>develop</a:t>
            </a:r>
            <a:r>
              <a:rPr lang="it-IT" altLang="it-IT" dirty="0"/>
              <a:t> (super) human vision capabilities in task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classification</a:t>
            </a:r>
            <a:r>
              <a:rPr lang="it-IT" altLang="it-IT" dirty="0"/>
              <a:t>, </a:t>
            </a:r>
            <a:r>
              <a:rPr lang="it-IT" altLang="it-IT" dirty="0" err="1"/>
              <a:t>detection</a:t>
            </a:r>
            <a:r>
              <a:rPr lang="it-IT" altLang="it-IT" dirty="0"/>
              <a:t> and </a:t>
            </a:r>
            <a:r>
              <a:rPr lang="it-IT" altLang="it-IT" dirty="0" err="1"/>
              <a:t>segmentation</a:t>
            </a:r>
            <a:r>
              <a:rPr lang="it-IT" altLang="it-IT" dirty="0"/>
              <a:t>. </a:t>
            </a:r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Classification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determine </a:t>
            </a:r>
            <a:r>
              <a:rPr lang="it-IT" altLang="it-IT" dirty="0" err="1"/>
              <a:t>what’s</a:t>
            </a:r>
            <a:r>
              <a:rPr lang="it-IT" altLang="it-IT" dirty="0"/>
              <a:t> the </a:t>
            </a:r>
            <a:r>
              <a:rPr lang="it-IT" altLang="it-IT" dirty="0" err="1"/>
              <a:t>object</a:t>
            </a:r>
            <a:r>
              <a:rPr lang="it-IT" altLang="it-IT" dirty="0"/>
              <a:t> in an image</a:t>
            </a:r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Detection</a:t>
            </a:r>
            <a:r>
              <a:rPr lang="it-IT" altLang="it-IT" dirty="0"/>
              <a:t> </a:t>
            </a:r>
            <a:r>
              <a:rPr lang="it-IT" altLang="it-IT" dirty="0" err="1"/>
              <a:t>allows</a:t>
            </a:r>
            <a:r>
              <a:rPr lang="it-IT" altLang="it-IT" dirty="0"/>
              <a:t> to </a:t>
            </a:r>
            <a:r>
              <a:rPr lang="it-IT" altLang="it-IT" dirty="0" err="1"/>
              <a:t>localize</a:t>
            </a:r>
            <a:r>
              <a:rPr lang="it-IT" altLang="it-IT" dirty="0"/>
              <a:t> </a:t>
            </a:r>
            <a:r>
              <a:rPr lang="it-IT" altLang="it-IT" dirty="0" err="1"/>
              <a:t>where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object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30042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i="0" dirty="0"/>
          </a:p>
        </p:txBody>
      </p:sp>
    </p:spTree>
    <p:extLst>
      <p:ext uri="{BB962C8B-B14F-4D97-AF65-F5344CB8AC3E}">
        <p14:creationId xmlns:p14="http://schemas.microsoft.com/office/powerpoint/2010/main" val="3997354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/>
              <a:t>To </a:t>
            </a:r>
            <a:r>
              <a:rPr lang="it-IT" altLang="it-IT" dirty="0" err="1"/>
              <a:t>address</a:t>
            </a:r>
            <a:r>
              <a:rPr lang="it-IT" altLang="it-IT" dirty="0"/>
              <a:t> the </a:t>
            </a:r>
            <a:r>
              <a:rPr lang="it-IT" altLang="it-IT" dirty="0" err="1"/>
              <a:t>absence</a:t>
            </a:r>
            <a:r>
              <a:rPr lang="it-IT" altLang="it-IT" dirty="0"/>
              <a:t> of a </a:t>
            </a:r>
            <a:r>
              <a:rPr lang="it-IT" altLang="it-IT" dirty="0" err="1"/>
              <a:t>proper</a:t>
            </a:r>
            <a:r>
              <a:rPr lang="it-IT" altLang="it-IT" dirty="0"/>
              <a:t> dropout </a:t>
            </a:r>
            <a:r>
              <a:rPr lang="it-IT" altLang="it-IT" dirty="0" err="1"/>
              <a:t>layer</a:t>
            </a:r>
            <a:r>
              <a:rPr lang="it-IT" altLang="it-IT" dirty="0"/>
              <a:t> in </a:t>
            </a:r>
            <a:r>
              <a:rPr lang="it-IT" altLang="it-IT" dirty="0" err="1"/>
              <a:t>all</a:t>
            </a:r>
            <a:r>
              <a:rPr lang="it-IT" altLang="it-IT" dirty="0"/>
              <a:t> the </a:t>
            </a:r>
            <a:r>
              <a:rPr lang="it-IT" altLang="it-IT" dirty="0" err="1"/>
              <a:t>reviewed</a:t>
            </a:r>
            <a:r>
              <a:rPr lang="it-IT" altLang="it-IT" dirty="0"/>
              <a:t> </a:t>
            </a:r>
            <a:r>
              <a:rPr lang="it-IT" altLang="it-IT" dirty="0" err="1"/>
              <a:t>implementations</a:t>
            </a:r>
            <a:r>
              <a:rPr lang="it-IT" altLang="it-IT" dirty="0"/>
              <a:t>, </a:t>
            </a:r>
            <a:r>
              <a:rPr lang="it-IT" altLang="it-IT" i="0" dirty="0"/>
              <a:t>I first </a:t>
            </a:r>
            <a:r>
              <a:rPr lang="it-IT" altLang="it-IT" i="0" dirty="0" err="1"/>
              <a:t>introduced</a:t>
            </a:r>
            <a:r>
              <a:rPr lang="it-IT" altLang="it-IT" i="0" dirty="0"/>
              <a:t> the </a:t>
            </a:r>
            <a:r>
              <a:rPr lang="it-IT" altLang="it-IT" b="1" i="1" dirty="0" err="1"/>
              <a:t>spatial</a:t>
            </a:r>
            <a:r>
              <a:rPr lang="it-IT" altLang="it-IT" b="1" i="1" dirty="0"/>
              <a:t> 3d dropout </a:t>
            </a:r>
            <a:r>
              <a:rPr lang="it-IT" altLang="it-IT" b="1" i="1" dirty="0" err="1"/>
              <a:t>layer</a:t>
            </a:r>
            <a:r>
              <a:rPr lang="it-IT" altLang="it-IT" b="1" i="1" dirty="0"/>
              <a:t> </a:t>
            </a:r>
            <a:r>
              <a:rPr lang="en-GB" dirty="0"/>
              <a:t>to </a:t>
            </a:r>
            <a:r>
              <a:rPr lang="en-GB" b="1" dirty="0"/>
              <a:t>promote</a:t>
            </a:r>
            <a:r>
              <a:rPr lang="en-GB" dirty="0"/>
              <a:t> </a:t>
            </a:r>
            <a:r>
              <a:rPr lang="en-GB" b="1" dirty="0"/>
              <a:t>independence between feature maps </a:t>
            </a:r>
            <a:r>
              <a:rPr lang="en-GB" dirty="0"/>
              <a:t>(instead of just dropout adjacent pixels within feature maps that are  with all probability strongly correlated) and test different setups within the Residual Blocks in the </a:t>
            </a:r>
            <a:r>
              <a:rPr lang="en-GB" i="1" dirty="0"/>
              <a:t>contracting path</a:t>
            </a:r>
            <a:r>
              <a:rPr lang="en-GB" dirty="0"/>
              <a:t>: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en-GB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GB" dirty="0"/>
              <a:t>As already mentioned, the best configuration revealed to be the one where a single layer is placed immediately after the first </a:t>
            </a:r>
            <a:r>
              <a:rPr lang="en-GB" i="1" dirty="0" err="1"/>
              <a:t>ResidualBlock</a:t>
            </a:r>
            <a:r>
              <a:rPr lang="en-GB" i="1" dirty="0"/>
              <a:t>, </a:t>
            </a:r>
            <a:r>
              <a:rPr lang="en-GB" i="0" dirty="0"/>
              <a:t>all the other combinations led to poor performance.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9464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i="0" dirty="0"/>
              <a:t>Here some </a:t>
            </a:r>
            <a:r>
              <a:rPr lang="it-IT" altLang="it-IT" i="0" dirty="0" err="1"/>
              <a:t>results</a:t>
            </a:r>
            <a:r>
              <a:rPr lang="it-IT" altLang="it-IT" i="0" dirty="0"/>
              <a:t>: </a:t>
            </a:r>
            <a:r>
              <a:rPr lang="it-IT" altLang="it-IT" i="0" dirty="0" err="1"/>
              <a:t>despite</a:t>
            </a:r>
            <a:r>
              <a:rPr lang="it-IT" altLang="it-IT" i="0" dirty="0"/>
              <a:t> </a:t>
            </a:r>
            <a:r>
              <a:rPr lang="it-IT" altLang="it-IT" i="0" dirty="0" err="1"/>
              <a:t>obtaining</a:t>
            </a:r>
            <a:r>
              <a:rPr lang="it-IT" altLang="it-IT" i="0" dirty="0"/>
              <a:t> </a:t>
            </a:r>
            <a:r>
              <a:rPr lang="it-IT" altLang="it-IT" i="0" dirty="0" err="1"/>
              <a:t>decent</a:t>
            </a:r>
            <a:r>
              <a:rPr lang="it-IT" altLang="it-IT" i="0" dirty="0"/>
              <a:t> </a:t>
            </a:r>
            <a:r>
              <a:rPr lang="it-IT" altLang="it-IT" i="0" dirty="0" err="1"/>
              <a:t>results</a:t>
            </a:r>
            <a:r>
              <a:rPr lang="it-IT" altLang="it-IT" i="0" dirty="0"/>
              <a:t> for the WT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score, </a:t>
            </a:r>
            <a:r>
              <a:rPr lang="it-IT" altLang="it-IT" i="0" dirty="0" err="1"/>
              <a:t>except</a:t>
            </a:r>
            <a:r>
              <a:rPr lang="it-IT" altLang="it-IT" i="0" dirty="0"/>
              <a:t> for the </a:t>
            </a:r>
            <a:r>
              <a:rPr lang="it-IT" altLang="it-IT" i="0" dirty="0" err="1"/>
              <a:t>combination</a:t>
            </a:r>
            <a:r>
              <a:rPr lang="it-IT" altLang="it-IT" i="0" dirty="0"/>
              <a:t> «</a:t>
            </a:r>
            <a:r>
              <a:rPr lang="it-IT" altLang="it-IT" i="0" dirty="0" err="1"/>
              <a:t>within</a:t>
            </a:r>
            <a:r>
              <a:rPr lang="it-IT" altLang="it-IT" i="0" dirty="0"/>
              <a:t> + after» the </a:t>
            </a:r>
            <a:r>
              <a:rPr lang="it-IT" altLang="it-IT" i="0" dirty="0" err="1"/>
              <a:t>others</a:t>
            </a:r>
            <a:r>
              <a:rPr lang="it-IT" altLang="it-IT" i="0" dirty="0"/>
              <a:t> </a:t>
            </a:r>
            <a:r>
              <a:rPr lang="it-IT" altLang="it-IT" i="0" dirty="0" err="1"/>
              <a:t>perform</a:t>
            </a:r>
            <a:r>
              <a:rPr lang="it-IT" altLang="it-IT" i="0" dirty="0"/>
              <a:t> </a:t>
            </a:r>
            <a:r>
              <a:rPr lang="it-IT" altLang="it-IT" i="0" dirty="0" err="1"/>
              <a:t>badly</a:t>
            </a:r>
            <a:r>
              <a:rPr lang="it-IT" altLang="it-IT" i="0" dirty="0"/>
              <a:t> on the </a:t>
            </a:r>
            <a:r>
              <a:rPr lang="it-IT" altLang="it-IT" i="0" dirty="0" err="1"/>
              <a:t>other</a:t>
            </a:r>
            <a:r>
              <a:rPr lang="it-IT" altLang="it-IT" i="0" dirty="0"/>
              <a:t> labels, </a:t>
            </a:r>
            <a:r>
              <a:rPr lang="it-IT" altLang="it-IT" i="0" dirty="0" err="1"/>
              <a:t>however</a:t>
            </a:r>
            <a:r>
              <a:rPr lang="it-IT" altLang="it-IT" i="0" dirty="0"/>
              <a:t>…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6110631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i="0" dirty="0" err="1"/>
              <a:t>All</a:t>
            </a:r>
            <a:r>
              <a:rPr lang="it-IT" altLang="it-IT" i="0" dirty="0"/>
              <a:t> 3 are not </a:t>
            </a:r>
            <a:r>
              <a:rPr lang="it-IT" altLang="it-IT" i="0" dirty="0" err="1"/>
              <a:t>enough</a:t>
            </a:r>
            <a:r>
              <a:rPr lang="it-IT" altLang="it-IT" i="0" dirty="0"/>
              <a:t> to </a:t>
            </a:r>
            <a:r>
              <a:rPr lang="it-IT" altLang="it-IT" i="0" dirty="0" err="1"/>
              <a:t>achieve</a:t>
            </a:r>
            <a:r>
              <a:rPr lang="it-IT" altLang="it-IT" i="0" dirty="0"/>
              <a:t> a good </a:t>
            </a:r>
            <a:r>
              <a:rPr lang="it-IT" altLang="it-IT" i="0" dirty="0" err="1"/>
              <a:t>generalization</a:t>
            </a:r>
            <a:r>
              <a:rPr lang="it-IT" altLang="it-IT" i="0" dirty="0"/>
              <a:t> </a:t>
            </a:r>
            <a:r>
              <a:rPr lang="it-IT" altLang="it-IT" i="0" dirty="0" err="1"/>
              <a:t>level</a:t>
            </a:r>
            <a:endParaRPr lang="it-IT" altLang="it-IT" i="0" dirty="0"/>
          </a:p>
        </p:txBody>
      </p:sp>
    </p:spTree>
    <p:extLst>
      <p:ext uri="{BB962C8B-B14F-4D97-AF65-F5344CB8AC3E}">
        <p14:creationId xmlns:p14="http://schemas.microsoft.com/office/powerpoint/2010/main" val="1190222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/>
              <a:t>The </a:t>
            </a:r>
            <a:r>
              <a:rPr lang="it-IT" altLang="it-IT" dirty="0" err="1"/>
              <a:t>final</a:t>
            </a:r>
            <a:r>
              <a:rPr lang="it-IT" altLang="it-IT" dirty="0"/>
              <a:t> major </a:t>
            </a:r>
            <a:r>
              <a:rPr lang="it-IT" altLang="it-IT" dirty="0" err="1"/>
              <a:t>improvement</a:t>
            </a:r>
            <a:r>
              <a:rPr lang="it-IT" altLang="it-IT" dirty="0"/>
              <a:t> </a:t>
            </a:r>
            <a:r>
              <a:rPr lang="it-IT" altLang="it-IT" dirty="0" err="1"/>
              <a:t>was</a:t>
            </a:r>
            <a:r>
              <a:rPr lang="it-IT" altLang="it-IT" dirty="0"/>
              <a:t> to introduce the </a:t>
            </a:r>
            <a:r>
              <a:rPr lang="it-IT" altLang="it-IT" b="1" i="1" dirty="0" err="1"/>
              <a:t>Hausdorff</a:t>
            </a:r>
            <a:r>
              <a:rPr lang="it-IT" altLang="it-IT" b="1" i="1" dirty="0"/>
              <a:t> </a:t>
            </a:r>
            <a:r>
              <a:rPr lang="it-IT" altLang="it-IT" b="1" i="1" dirty="0" err="1"/>
              <a:t>Distance</a:t>
            </a:r>
            <a:r>
              <a:rPr lang="it-IT" altLang="it-IT" b="1" i="1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a </a:t>
            </a:r>
            <a:r>
              <a:rPr lang="it-IT" altLang="it-IT" i="0" dirty="0" err="1"/>
              <a:t>loss</a:t>
            </a:r>
            <a:r>
              <a:rPr lang="it-IT" altLang="it-IT" i="0" dirty="0"/>
              <a:t> to be </a:t>
            </a:r>
            <a:r>
              <a:rPr lang="it-IT" altLang="it-IT" i="0" dirty="0" err="1"/>
              <a:t>minimized</a:t>
            </a:r>
            <a:r>
              <a:rPr lang="it-IT" altLang="it-IT" i="0" dirty="0"/>
              <a:t> </a:t>
            </a:r>
            <a:r>
              <a:rPr lang="it-IT" altLang="it-IT" i="0" dirty="0" err="1"/>
              <a:t>at</a:t>
            </a:r>
            <a:r>
              <a:rPr lang="it-IT" altLang="it-IT" i="0" dirty="0"/>
              <a:t> training time, </a:t>
            </a:r>
            <a:r>
              <a:rPr lang="it-IT" altLang="it-IT" i="0" dirty="0" err="1"/>
              <a:t>instead</a:t>
            </a:r>
            <a:r>
              <a:rPr lang="it-IT" altLang="it-IT" i="0" dirty="0"/>
              <a:t> of just </a:t>
            </a:r>
            <a:r>
              <a:rPr lang="it-IT" altLang="it-IT" i="0" dirty="0" err="1"/>
              <a:t>using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a </a:t>
            </a:r>
            <a:r>
              <a:rPr lang="it-IT" altLang="it-IT" i="0" dirty="0" err="1"/>
              <a:t>companion</a:t>
            </a:r>
            <a:r>
              <a:rPr lang="it-IT" altLang="it-IT" i="0" dirty="0"/>
              <a:t> </a:t>
            </a:r>
            <a:r>
              <a:rPr lang="it-IT" altLang="it-IT" i="0" dirty="0" err="1"/>
              <a:t>metric</a:t>
            </a:r>
            <a:r>
              <a:rPr lang="it-IT" altLang="it-IT" i="0" dirty="0"/>
              <a:t> for model </a:t>
            </a:r>
            <a:r>
              <a:rPr lang="it-IT" altLang="it-IT" i="0" dirty="0" err="1"/>
              <a:t>evaluation</a:t>
            </a:r>
            <a:r>
              <a:rPr lang="it-IT" altLang="it-IT" i="0" dirty="0"/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altLang="it-IT" i="0" dirty="0"/>
              <a:t>First </a:t>
            </a:r>
            <a:r>
              <a:rPr lang="it-IT" altLang="it-IT" i="0" dirty="0" err="1"/>
              <a:t>introduced</a:t>
            </a:r>
            <a:r>
              <a:rPr lang="it-IT" altLang="it-IT" i="0" dirty="0"/>
              <a:t> to </a:t>
            </a:r>
            <a:r>
              <a:rPr lang="it-IT" altLang="it-IT" i="0" dirty="0" err="1"/>
              <a:t>train</a:t>
            </a:r>
            <a:r>
              <a:rPr lang="it-IT" altLang="it-IT" i="0" dirty="0"/>
              <a:t> </a:t>
            </a:r>
            <a:r>
              <a:rPr lang="it-IT" altLang="it-IT" i="0" dirty="0" err="1"/>
              <a:t>CNNs</a:t>
            </a:r>
            <a:r>
              <a:rPr lang="it-IT" altLang="it-IT" i="0" dirty="0"/>
              <a:t> for </a:t>
            </a:r>
            <a:r>
              <a:rPr lang="it-IT" altLang="it-IT" i="0" dirty="0" err="1"/>
              <a:t>segmenting</a:t>
            </a:r>
            <a:r>
              <a:rPr lang="it-IT" altLang="it-IT" i="0" dirty="0"/>
              <a:t> human </a:t>
            </a:r>
            <a:r>
              <a:rPr lang="it-IT" altLang="it-IT" i="0" dirty="0" err="1"/>
              <a:t>organs</a:t>
            </a:r>
            <a:r>
              <a:rPr lang="it-IT" altLang="it-IT" i="0" dirty="0"/>
              <a:t> in </a:t>
            </a:r>
            <a:r>
              <a:rPr lang="it-IT" altLang="it-IT" i="0" dirty="0" err="1"/>
              <a:t>ultrasound</a:t>
            </a:r>
            <a:r>
              <a:rPr lang="it-IT" altLang="it-IT" i="0" dirty="0"/>
              <a:t>, MRI and CT </a:t>
            </a:r>
            <a:r>
              <a:rPr lang="it-IT" altLang="it-IT" i="0" dirty="0" err="1"/>
              <a:t>scans</a:t>
            </a:r>
            <a:r>
              <a:rPr lang="it-IT" altLang="it-IT" i="0" dirty="0"/>
              <a:t>,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proved</a:t>
            </a:r>
            <a:r>
              <a:rPr lang="it-IT" altLang="it-IT" i="0" dirty="0"/>
              <a:t> to be a </a:t>
            </a:r>
            <a:r>
              <a:rPr lang="it-IT" altLang="it-IT" b="1" i="0" dirty="0" err="1"/>
              <a:t>valid</a:t>
            </a:r>
            <a:r>
              <a:rPr lang="it-IT" altLang="it-IT" b="1" i="0" dirty="0"/>
              <a:t> tool to reduce large </a:t>
            </a:r>
            <a:r>
              <a:rPr lang="it-IT" altLang="it-IT" b="1" i="0" dirty="0" err="1"/>
              <a:t>segmentation</a:t>
            </a:r>
            <a:r>
              <a:rPr lang="it-IT" altLang="it-IT" b="1" i="0" dirty="0"/>
              <a:t> error</a:t>
            </a:r>
            <a:r>
              <a:rPr lang="it-IT" altLang="it-IT" i="0" dirty="0"/>
              <a:t>.</a:t>
            </a:r>
          </a:p>
          <a:p>
            <a:pPr eaLnBrk="1" hangingPunct="1"/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method</a:t>
            </a:r>
            <a:r>
              <a:rPr lang="it-IT" altLang="it-IT" i="0" dirty="0"/>
              <a:t> </a:t>
            </a:r>
            <a:r>
              <a:rPr lang="it-IT" altLang="it-IT" i="0" dirty="0" err="1"/>
              <a:t>estimates</a:t>
            </a:r>
            <a:r>
              <a:rPr lang="it-IT" altLang="it-IT" i="0" dirty="0"/>
              <a:t> the </a:t>
            </a:r>
            <a:r>
              <a:rPr lang="it-IT" altLang="it-IT" i="1" dirty="0"/>
              <a:t>HD </a:t>
            </a:r>
            <a:r>
              <a:rPr lang="it-IT" altLang="it-IT" i="0" dirty="0"/>
              <a:t>by </a:t>
            </a:r>
            <a:r>
              <a:rPr lang="it-IT" altLang="it-IT" i="0" dirty="0" err="1"/>
              <a:t>applying</a:t>
            </a:r>
            <a:r>
              <a:rPr lang="it-IT" altLang="it-IT" i="0" dirty="0"/>
              <a:t> </a:t>
            </a:r>
            <a:r>
              <a:rPr lang="it-IT" altLang="it-IT" b="1" i="0" dirty="0" err="1"/>
              <a:t>morphological</a:t>
            </a:r>
            <a:r>
              <a:rPr lang="it-IT" altLang="it-IT" b="1" i="0" dirty="0"/>
              <a:t> </a:t>
            </a:r>
            <a:r>
              <a:rPr lang="it-IT" altLang="it-IT" b="1" i="0" dirty="0" err="1"/>
              <a:t>erosion</a:t>
            </a:r>
            <a:r>
              <a:rPr lang="it-IT" altLang="it-IT" b="1" i="0" dirty="0"/>
              <a:t> </a:t>
            </a:r>
            <a:r>
              <a:rPr lang="it-IT" altLang="it-IT" i="0" dirty="0"/>
              <a:t>on the </a:t>
            </a:r>
            <a:r>
              <a:rPr lang="it-IT" altLang="it-IT" b="1" i="0" dirty="0" err="1"/>
              <a:t>difference</a:t>
            </a:r>
            <a:r>
              <a:rPr lang="it-IT" altLang="it-IT" b="1" i="0" dirty="0"/>
              <a:t> </a:t>
            </a:r>
            <a:r>
              <a:rPr lang="it-IT" altLang="it-IT" b="1" i="0" dirty="0" err="1"/>
              <a:t>between</a:t>
            </a:r>
            <a:r>
              <a:rPr lang="it-IT" altLang="it-IT" i="0" dirty="0"/>
              <a:t> the </a:t>
            </a:r>
            <a:r>
              <a:rPr lang="it-IT" altLang="it-IT" b="1" i="1" dirty="0" err="1"/>
              <a:t>predicted</a:t>
            </a:r>
            <a:r>
              <a:rPr lang="it-IT" altLang="it-IT" i="1" dirty="0"/>
              <a:t> </a:t>
            </a:r>
            <a:r>
              <a:rPr lang="it-IT" altLang="it-IT" i="0" dirty="0"/>
              <a:t>and the </a:t>
            </a:r>
            <a:r>
              <a:rPr lang="it-IT" altLang="it-IT" b="1" i="1" dirty="0"/>
              <a:t>real mask</a:t>
            </a:r>
            <a:r>
              <a:rPr lang="it-IT" altLang="it-IT" i="1" dirty="0"/>
              <a:t>. </a:t>
            </a:r>
            <a:endParaRPr lang="it-IT" altLang="it-IT" i="0" dirty="0"/>
          </a:p>
          <a:p>
            <a:pPr eaLnBrk="1" hangingPunct="1"/>
            <a:r>
              <a:rPr lang="it-IT" altLang="it-IT" i="0" dirty="0"/>
              <a:t>My </a:t>
            </a:r>
            <a:r>
              <a:rPr lang="it-IT" altLang="it-IT" i="0" dirty="0" err="1"/>
              <a:t>biggest</a:t>
            </a:r>
            <a:r>
              <a:rPr lang="it-IT" altLang="it-IT" i="0" dirty="0"/>
              <a:t> </a:t>
            </a:r>
            <a:r>
              <a:rPr lang="it-IT" altLang="it-IT" i="0" dirty="0" err="1"/>
              <a:t>concern</a:t>
            </a:r>
            <a:r>
              <a:rPr lang="it-IT" altLang="it-IT" i="0" dirty="0"/>
              <a:t> in </a:t>
            </a:r>
            <a:r>
              <a:rPr lang="it-IT" altLang="it-IT" i="0" dirty="0" err="1"/>
              <a:t>using</a:t>
            </a:r>
            <a:r>
              <a:rPr lang="it-IT" altLang="it-IT" i="0" dirty="0"/>
              <a:t> the </a:t>
            </a:r>
            <a:r>
              <a:rPr lang="it-IT" altLang="it-IT" i="1" dirty="0"/>
              <a:t>HD </a:t>
            </a:r>
            <a:r>
              <a:rPr lang="it-IT" altLang="it-IT" i="0" dirty="0"/>
              <a:t>for </a:t>
            </a:r>
            <a:r>
              <a:rPr lang="it-IT" altLang="it-IT" i="0" dirty="0" err="1"/>
              <a:t>all</a:t>
            </a:r>
            <a:r>
              <a:rPr lang="it-IT" altLang="it-IT" i="0" dirty="0"/>
              <a:t> the 3 </a:t>
            </a:r>
            <a:r>
              <a:rPr lang="it-IT" altLang="it-IT" i="0" dirty="0" err="1"/>
              <a:t>tumor</a:t>
            </a:r>
            <a:r>
              <a:rPr lang="it-IT" altLang="it-IT" i="0" dirty="0"/>
              <a:t> </a:t>
            </a:r>
            <a:r>
              <a:rPr lang="it-IT" altLang="it-IT" i="0" dirty="0" err="1"/>
              <a:t>subregions</a:t>
            </a:r>
            <a:r>
              <a:rPr lang="it-IT" altLang="it-IT" i="0" dirty="0"/>
              <a:t> </a:t>
            </a:r>
            <a:r>
              <a:rPr lang="it-IT" altLang="it-IT" i="0" dirty="0" err="1"/>
              <a:t>arised</a:t>
            </a:r>
            <a:r>
              <a:rPr lang="it-IT" altLang="it-IT" i="0" dirty="0"/>
              <a:t> from the </a:t>
            </a:r>
            <a:r>
              <a:rPr lang="it-IT" altLang="it-IT" i="1" dirty="0" err="1"/>
              <a:t>highly</a:t>
            </a:r>
            <a:r>
              <a:rPr lang="it-IT" altLang="it-IT" i="1" dirty="0"/>
              <a:t> </a:t>
            </a:r>
            <a:r>
              <a:rPr lang="it-IT" altLang="it-IT" i="1" dirty="0" err="1"/>
              <a:t>irregular</a:t>
            </a:r>
            <a:r>
              <a:rPr lang="it-IT" altLang="it-IT" i="1" dirty="0"/>
              <a:t>, non-</a:t>
            </a:r>
            <a:r>
              <a:rPr lang="it-IT" altLang="it-IT" i="1" dirty="0" err="1"/>
              <a:t>convex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0" dirty="0" err="1"/>
              <a:t>possibly</a:t>
            </a:r>
            <a:r>
              <a:rPr lang="it-IT" altLang="it-IT" i="0" dirty="0"/>
              <a:t> </a:t>
            </a:r>
            <a:r>
              <a:rPr lang="it-IT" altLang="it-IT" i="1" dirty="0" err="1"/>
              <a:t>discontinuos</a:t>
            </a:r>
            <a:r>
              <a:rPr lang="it-IT" altLang="it-IT" i="0" dirty="0"/>
              <a:t> </a:t>
            </a:r>
            <a:r>
              <a:rPr lang="it-IT" altLang="it-IT" i="1" dirty="0" err="1"/>
              <a:t>shape</a:t>
            </a:r>
            <a:r>
              <a:rPr lang="it-IT" altLang="it-IT" i="1" dirty="0"/>
              <a:t> </a:t>
            </a:r>
            <a:r>
              <a:rPr lang="it-IT" altLang="it-IT" i="0" dirty="0"/>
              <a:t>of the EN: </a:t>
            </a:r>
            <a:r>
              <a:rPr lang="it-IT" altLang="it-IT" i="0" dirty="0" err="1"/>
              <a:t>directly</a:t>
            </a:r>
            <a:r>
              <a:rPr lang="it-IT" altLang="it-IT" i="0" dirty="0"/>
              <a:t> </a:t>
            </a:r>
            <a:r>
              <a:rPr lang="it-IT" altLang="it-IT" i="0" dirty="0" err="1"/>
              <a:t>reducing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could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</a:t>
            </a:r>
            <a:r>
              <a:rPr lang="it-IT" altLang="it-IT" i="0" dirty="0" err="1"/>
              <a:t>been</a:t>
            </a:r>
            <a:r>
              <a:rPr lang="it-IT" altLang="it-IT" i="0" dirty="0"/>
              <a:t> </a:t>
            </a:r>
            <a:r>
              <a:rPr lang="it-IT" altLang="it-IT" i="0" dirty="0" err="1"/>
              <a:t>particularly</a:t>
            </a:r>
            <a:r>
              <a:rPr lang="it-IT" altLang="it-IT" i="0" dirty="0"/>
              <a:t> </a:t>
            </a:r>
            <a:r>
              <a:rPr lang="it-IT" altLang="it-IT" i="0" dirty="0" err="1"/>
              <a:t>challenging</a:t>
            </a:r>
            <a:r>
              <a:rPr lang="it-IT" altLang="it-IT" i="0" dirty="0"/>
              <a:t> so I </a:t>
            </a:r>
            <a:r>
              <a:rPr lang="it-IT" altLang="it-IT" i="0" dirty="0" err="1"/>
              <a:t>reformulated</a:t>
            </a:r>
            <a:r>
              <a:rPr lang="it-IT" altLang="it-IT" i="0" dirty="0"/>
              <a:t>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</a:t>
            </a:r>
            <a:r>
              <a:rPr lang="it-IT" altLang="it-IT" i="0" dirty="0" err="1"/>
              <a:t>loss</a:t>
            </a:r>
            <a:r>
              <a:rPr lang="it-IT" altLang="it-IT" i="0" dirty="0"/>
              <a:t> </a:t>
            </a:r>
            <a:r>
              <a:rPr lang="it-IT" altLang="it-IT" i="0" dirty="0" err="1"/>
              <a:t>taking</a:t>
            </a:r>
            <a:r>
              <a:rPr lang="it-IT" altLang="it-IT" i="0" dirty="0"/>
              <a:t> in </a:t>
            </a:r>
            <a:r>
              <a:rPr lang="it-IT" altLang="it-IT" i="0" dirty="0" err="1"/>
              <a:t>consideration</a:t>
            </a:r>
            <a:r>
              <a:rPr lang="it-IT" altLang="it-IT" i="0" dirty="0"/>
              <a:t> </a:t>
            </a:r>
            <a:r>
              <a:rPr lang="it-IT" altLang="it-IT" i="0" dirty="0" err="1"/>
              <a:t>only</a:t>
            </a:r>
            <a:r>
              <a:rPr lang="it-IT" altLang="it-IT" i="0" dirty="0"/>
              <a:t> the HD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for the WT and TC </a:t>
            </a:r>
            <a:r>
              <a:rPr lang="it-IT" altLang="it-IT" i="0" dirty="0" err="1"/>
              <a:t>predictions</a:t>
            </a:r>
            <a:r>
              <a:rPr lang="it-IT" altLang="it-IT" i="0" dirty="0"/>
              <a:t>.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154058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11498537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84444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/>
              <a:t>Focus on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dirty="0" err="1"/>
              <a:t>graph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53539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809742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</a:t>
            </a:r>
            <a:r>
              <a:rPr lang="it-IT" altLang="it-IT" dirty="0" err="1"/>
              <a:t>classifying</a:t>
            </a:r>
            <a:r>
              <a:rPr lang="it-IT" altLang="it-IT" dirty="0"/>
              <a:t> pixels </a:t>
            </a:r>
            <a:r>
              <a:rPr lang="it-IT" altLang="it-IT" dirty="0" err="1"/>
              <a:t>belonging</a:t>
            </a:r>
            <a:r>
              <a:rPr lang="it-IT" altLang="it-IT" dirty="0"/>
              <a:t> to a </a:t>
            </a:r>
            <a:r>
              <a:rPr lang="it-IT" altLang="it-IT" dirty="0" err="1"/>
              <a:t>certain</a:t>
            </a:r>
            <a:r>
              <a:rPr lang="it-IT" altLang="it-IT" dirty="0"/>
              <a:t> </a:t>
            </a:r>
            <a:r>
              <a:rPr lang="it-IT" altLang="it-IT" dirty="0" err="1"/>
              <a:t>category</a:t>
            </a:r>
            <a:r>
              <a:rPr lang="it-IT" altLang="it-IT" dirty="0"/>
              <a:t> and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particularly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in </a:t>
            </a:r>
            <a:r>
              <a:rPr lang="it-IT" altLang="it-IT" dirty="0" err="1"/>
              <a:t>delineating</a:t>
            </a:r>
            <a:r>
              <a:rPr lang="it-IT" altLang="it-IT" dirty="0"/>
              <a:t> objects and makes </a:t>
            </a:r>
            <a:r>
              <a:rPr lang="it-IT" altLang="it-IT" dirty="0" err="1"/>
              <a:t>easier</a:t>
            </a:r>
            <a:r>
              <a:rPr lang="it-IT" altLang="it-IT" dirty="0"/>
              <a:t> for </a:t>
            </a:r>
            <a:r>
              <a:rPr lang="it-IT" altLang="it-IT" dirty="0" err="1"/>
              <a:t>us</a:t>
            </a:r>
            <a:r>
              <a:rPr lang="it-IT" altLang="it-IT" dirty="0"/>
              <a:t> to </a:t>
            </a:r>
            <a:r>
              <a:rPr lang="it-IT" altLang="it-IT" dirty="0" err="1"/>
              <a:t>understand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an </a:t>
            </a:r>
            <a:r>
              <a:rPr lang="it-IT" altLang="it-IT" dirty="0" err="1"/>
              <a:t>intelligent</a:t>
            </a:r>
            <a:r>
              <a:rPr lang="it-IT" altLang="it-IT" dirty="0"/>
              <a:t> agent </a:t>
            </a:r>
            <a:r>
              <a:rPr lang="it-IT" altLang="it-IT" dirty="0" err="1"/>
              <a:t>actually</a:t>
            </a:r>
            <a:r>
              <a:rPr lang="it-IT" altLang="it-IT" dirty="0"/>
              <a:t> </a:t>
            </a:r>
            <a:r>
              <a:rPr lang="it-IT" altLang="it-IT" dirty="0" err="1"/>
              <a:t>sees</a:t>
            </a:r>
            <a:r>
              <a:rPr lang="it-IT" altLang="it-IT" dirty="0"/>
              <a:t>.</a:t>
            </a:r>
          </a:p>
          <a:p>
            <a:pPr eaLnBrk="1" hangingPunct="1"/>
            <a:endParaRPr lang="it-IT" altLang="it-IT" dirty="0"/>
          </a:p>
          <a:p>
            <a:pPr eaLnBrk="1" hangingPunct="1"/>
            <a:r>
              <a:rPr lang="it-IT" altLang="it-IT" dirty="0"/>
              <a:t>(A </a:t>
            </a:r>
            <a:r>
              <a:rPr lang="it-IT" altLang="it-IT" dirty="0" err="1"/>
              <a:t>similar</a:t>
            </a:r>
            <a:r>
              <a:rPr lang="it-IT" altLang="it-IT" dirty="0"/>
              <a:t> </a:t>
            </a:r>
            <a:r>
              <a:rPr lang="it-IT" altLang="it-IT" dirty="0" err="1"/>
              <a:t>ability</a:t>
            </a:r>
            <a:r>
              <a:rPr lang="it-IT" altLang="it-IT" dirty="0"/>
              <a:t> can be </a:t>
            </a:r>
            <a:r>
              <a:rPr lang="it-IT" altLang="it-IT" dirty="0" err="1"/>
              <a:t>effectively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in </a:t>
            </a:r>
            <a:r>
              <a:rPr lang="it-IT" altLang="it-IT" dirty="0" err="1"/>
              <a:t>medical</a:t>
            </a:r>
            <a:r>
              <a:rPr lang="it-IT" altLang="it-IT" dirty="0"/>
              <a:t> imaging for </a:t>
            </a:r>
            <a:r>
              <a:rPr lang="it-IT" altLang="it-IT" dirty="0" err="1"/>
              <a:t>performing</a:t>
            </a:r>
            <a:r>
              <a:rPr lang="it-IT" altLang="it-IT" dirty="0"/>
              <a:t> task like </a:t>
            </a:r>
            <a:r>
              <a:rPr lang="it-IT" altLang="it-IT" dirty="0" err="1"/>
              <a:t>rapid</a:t>
            </a:r>
            <a:r>
              <a:rPr lang="it-IT" altLang="it-IT" dirty="0"/>
              <a:t> </a:t>
            </a:r>
            <a:r>
              <a:rPr lang="it-IT" altLang="it-IT" dirty="0" err="1"/>
              <a:t>detection</a:t>
            </a:r>
            <a:r>
              <a:rPr lang="it-IT" altLang="it-IT" dirty="0"/>
              <a:t> of </a:t>
            </a:r>
            <a:r>
              <a:rPr lang="it-IT" altLang="it-IT" dirty="0" err="1"/>
              <a:t>tumors</a:t>
            </a:r>
            <a:r>
              <a:rPr lang="it-IT" altLang="it-IT" dirty="0"/>
              <a:t> in </a:t>
            </a:r>
            <a:r>
              <a:rPr lang="it-IT" altLang="it-IT" dirty="0" err="1"/>
              <a:t>early</a:t>
            </a:r>
            <a:r>
              <a:rPr lang="it-IT" altLang="it-IT" dirty="0"/>
              <a:t> </a:t>
            </a:r>
            <a:r>
              <a:rPr lang="it-IT" altLang="it-IT" dirty="0" err="1"/>
              <a:t>diagnosis</a:t>
            </a:r>
            <a:r>
              <a:rPr lang="it-IT" altLang="it-IT" dirty="0"/>
              <a:t>.</a:t>
            </a:r>
          </a:p>
          <a:p>
            <a:pPr eaLnBrk="1" hangingPunct="1"/>
            <a:r>
              <a:rPr lang="it-IT" altLang="it-IT" dirty="0"/>
              <a:t>Of </a:t>
            </a:r>
            <a:r>
              <a:rPr lang="it-IT" altLang="it-IT" dirty="0" err="1"/>
              <a:t>course</a:t>
            </a:r>
            <a:r>
              <a:rPr lang="it-IT" altLang="it-IT" dirty="0"/>
              <a:t>, Computer Vision </a:t>
            </a:r>
            <a:r>
              <a:rPr lang="it-IT" altLang="it-IT" dirty="0" err="1"/>
              <a:t>cannot</a:t>
            </a:r>
            <a:r>
              <a:rPr lang="it-IT" altLang="it-IT" dirty="0"/>
              <a:t> by </a:t>
            </a:r>
            <a:r>
              <a:rPr lang="it-IT" altLang="it-IT" dirty="0" err="1"/>
              <a:t>itself</a:t>
            </a:r>
            <a:r>
              <a:rPr lang="it-IT" altLang="it-IT" dirty="0"/>
              <a:t> be </a:t>
            </a:r>
            <a:r>
              <a:rPr lang="it-IT" altLang="it-IT" dirty="0" err="1"/>
              <a:t>trusted</a:t>
            </a:r>
            <a:r>
              <a:rPr lang="it-IT" altLang="it-IT" dirty="0"/>
              <a:t> to </a:t>
            </a:r>
            <a:r>
              <a:rPr lang="it-IT" altLang="it-IT" dirty="0" err="1"/>
              <a:t>provide</a:t>
            </a:r>
            <a:r>
              <a:rPr lang="it-IT" altLang="it-IT" dirty="0"/>
              <a:t> definitive </a:t>
            </a:r>
            <a:r>
              <a:rPr lang="it-IT" altLang="it-IT" dirty="0" err="1"/>
              <a:t>answers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a </a:t>
            </a:r>
            <a:r>
              <a:rPr lang="en-GB" dirty="0"/>
              <a:t>machine that automatically assesses a multitude of MRI scans </a:t>
            </a:r>
            <a:r>
              <a:rPr lang="it-IT" altLang="it-IT" dirty="0" err="1"/>
              <a:t>is</a:t>
            </a:r>
            <a:r>
              <a:rPr lang="it-IT" altLang="it-IT" dirty="0"/>
              <a:t> an </a:t>
            </a:r>
            <a:r>
              <a:rPr lang="it-IT" altLang="it-IT" dirty="0" err="1"/>
              <a:t>invaluable</a:t>
            </a:r>
            <a:r>
              <a:rPr lang="it-IT" altLang="it-IT" dirty="0"/>
              <a:t> part of </a:t>
            </a:r>
            <a:r>
              <a:rPr lang="it-IT" altLang="it-IT" dirty="0" err="1"/>
              <a:t>modern</a:t>
            </a:r>
            <a:r>
              <a:rPr lang="it-IT" altLang="it-IT" dirty="0"/>
              <a:t> </a:t>
            </a:r>
            <a:r>
              <a:rPr lang="it-IT" altLang="it-IT" dirty="0" err="1"/>
              <a:t>medical</a:t>
            </a:r>
            <a:r>
              <a:rPr lang="it-IT" altLang="it-IT" dirty="0"/>
              <a:t> </a:t>
            </a:r>
            <a:r>
              <a:rPr lang="it-IT" altLang="it-IT" dirty="0" err="1"/>
              <a:t>diagnostic</a:t>
            </a:r>
            <a:r>
              <a:rPr lang="it-IT" altLang="it-IT" dirty="0"/>
              <a:t> techniques)</a:t>
            </a:r>
          </a:p>
        </p:txBody>
      </p:sp>
    </p:spTree>
    <p:extLst>
      <p:ext uri="{BB962C8B-B14F-4D97-AF65-F5344CB8AC3E}">
        <p14:creationId xmlns:p14="http://schemas.microsoft.com/office/powerpoint/2010/main" val="3980481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90745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 err="1"/>
              <a:t>Before</a:t>
            </a:r>
            <a:r>
              <a:rPr lang="it-IT" dirty="0"/>
              <a:t> dive deep in </a:t>
            </a:r>
            <a:r>
              <a:rPr lang="it-IT" dirty="0" err="1"/>
              <a:t>my</a:t>
            </a:r>
            <a:r>
              <a:rPr lang="it-IT" dirty="0"/>
              <a:t> work,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review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 task!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5269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FCNNs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</a:t>
            </a:r>
            <a:r>
              <a:rPr lang="it-IT" altLang="it-IT" i="0" dirty="0" err="1"/>
              <a:t>been</a:t>
            </a:r>
            <a:r>
              <a:rPr lang="it-IT" altLang="it-IT" i="0" dirty="0"/>
              <a:t> the </a:t>
            </a:r>
            <a:r>
              <a:rPr lang="it-IT" altLang="it-IT" i="0" dirty="0" err="1"/>
              <a:t>most</a:t>
            </a:r>
            <a:r>
              <a:rPr lang="it-IT" altLang="it-IT" i="0" dirty="0"/>
              <a:t> </a:t>
            </a:r>
            <a:r>
              <a:rPr lang="it-IT" altLang="it-IT" i="0" dirty="0" err="1"/>
              <a:t>successfull</a:t>
            </a:r>
            <a:r>
              <a:rPr lang="it-IT" altLang="it-IT" i="0" dirty="0"/>
              <a:t> </a:t>
            </a:r>
            <a:r>
              <a:rPr lang="it-IT" altLang="it-IT" i="0" dirty="0" err="1"/>
              <a:t>approach</a:t>
            </a:r>
            <a:r>
              <a:rPr lang="it-IT" altLang="it-IT" i="0" dirty="0"/>
              <a:t> for semantic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: </a:t>
            </a:r>
            <a:r>
              <a:rPr lang="it-IT" altLang="it-IT" i="0" dirty="0" err="1"/>
              <a:t>mainly</a:t>
            </a:r>
            <a:r>
              <a:rPr lang="it-IT" altLang="it-IT" i="0" dirty="0"/>
              <a:t>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by </a:t>
            </a:r>
            <a:r>
              <a:rPr lang="it-IT" altLang="it-IT" i="0" dirty="0" err="1"/>
              <a:t>Convolutional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 </a:t>
            </a:r>
            <a:r>
              <a:rPr lang="it-IT" altLang="it-IT" i="0" dirty="0" err="1"/>
              <a:t>they</a:t>
            </a:r>
            <a:r>
              <a:rPr lang="it-IT" altLang="it-IT" i="0" dirty="0"/>
              <a:t> can </a:t>
            </a:r>
            <a:r>
              <a:rPr lang="it-IT" altLang="it-IT" i="0" dirty="0" err="1"/>
              <a:t>extract</a:t>
            </a:r>
            <a:r>
              <a:rPr lang="it-IT" altLang="it-IT" i="0" dirty="0"/>
              <a:t> </a:t>
            </a:r>
            <a:r>
              <a:rPr lang="it-IT" altLang="it-IT" b="1" i="1" dirty="0"/>
              <a:t>semantic</a:t>
            </a:r>
            <a:r>
              <a:rPr lang="it-IT" altLang="it-IT" i="0" dirty="0"/>
              <a:t> and </a:t>
            </a:r>
            <a:r>
              <a:rPr lang="it-IT" altLang="it-IT" b="1" i="1" dirty="0" err="1"/>
              <a:t>geometric</a:t>
            </a:r>
            <a:r>
              <a:rPr lang="it-IT" altLang="it-IT" b="1" i="1" dirty="0"/>
              <a:t> information</a:t>
            </a:r>
            <a:r>
              <a:rPr lang="it-IT" altLang="it-IT" i="0" dirty="0"/>
              <a:t> from an input and combine </a:t>
            </a:r>
            <a:r>
              <a:rPr lang="it-IT" altLang="it-IT" i="0" dirty="0" err="1"/>
              <a:t>them</a:t>
            </a:r>
            <a:r>
              <a:rPr lang="it-IT" altLang="it-IT" i="0" dirty="0"/>
              <a:t> </a:t>
            </a:r>
            <a:r>
              <a:rPr lang="it-IT" altLang="it-IT" i="0" dirty="0" err="1"/>
              <a:t>into</a:t>
            </a:r>
            <a:r>
              <a:rPr lang="it-IT" altLang="it-IT" i="0" dirty="0"/>
              <a:t> an output </a:t>
            </a:r>
            <a:r>
              <a:rPr lang="it-IT" altLang="it-IT" i="0" dirty="0" err="1"/>
              <a:t>resulting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the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of the objects in the input.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…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what’s</a:t>
            </a:r>
            <a:r>
              <a:rPr lang="it-IT" altLang="it-IT" i="0" dirty="0"/>
              <a:t> </a:t>
            </a:r>
            <a:r>
              <a:rPr lang="it-IT" altLang="it-IT" i="0" dirty="0" err="1"/>
              <a:t>exactly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 err="1"/>
              <a:t>operation</a:t>
            </a:r>
            <a:r>
              <a:rPr lang="it-IT" altLang="it-IT" i="0" dirty="0"/>
              <a:t>? And </a:t>
            </a:r>
            <a:r>
              <a:rPr lang="it-IT" altLang="it-IT" i="1" dirty="0" err="1"/>
              <a:t>how</a:t>
            </a:r>
            <a:r>
              <a:rPr lang="it-IT" altLang="it-IT" i="1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performed</a:t>
            </a:r>
            <a:r>
              <a:rPr lang="it-IT" altLang="it-IT" i="0" dirty="0"/>
              <a:t>?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936268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an </a:t>
            </a:r>
            <a:r>
              <a:rPr lang="it-IT" altLang="it-IT" b="1" dirty="0"/>
              <a:t>operator</a:t>
            </a:r>
            <a:r>
              <a:rPr lang="it-IT" altLang="it-IT" dirty="0"/>
              <a:t> </a:t>
            </a:r>
            <a:r>
              <a:rPr lang="it-IT" altLang="it-IT" dirty="0" err="1"/>
              <a:t>describing</a:t>
            </a:r>
            <a:r>
              <a:rPr lang="it-IT" altLang="it-IT" dirty="0"/>
              <a:t> </a:t>
            </a:r>
            <a:r>
              <a:rPr lang="it-IT" altLang="it-IT" b="1" dirty="0" err="1"/>
              <a:t>how</a:t>
            </a:r>
            <a:r>
              <a:rPr lang="it-IT" altLang="it-IT" b="1" dirty="0"/>
              <a:t> to combine </a:t>
            </a:r>
            <a:r>
              <a:rPr lang="it-IT" altLang="it-IT" b="1" dirty="0" err="1"/>
              <a:t>two</a:t>
            </a:r>
            <a:r>
              <a:rPr lang="it-IT" altLang="it-IT" b="1" dirty="0"/>
              <a:t> </a:t>
            </a:r>
            <a:r>
              <a:rPr lang="it-IT" altLang="it-IT" b="1" dirty="0" err="1"/>
              <a:t>pieces</a:t>
            </a:r>
            <a:r>
              <a:rPr lang="it-IT" altLang="it-IT" b="1" dirty="0"/>
              <a:t> of information </a:t>
            </a:r>
            <a:r>
              <a:rPr lang="it-IT" altLang="it-IT" dirty="0"/>
              <a:t>to form a </a:t>
            </a:r>
            <a:r>
              <a:rPr lang="it-IT" altLang="it-IT" dirty="0" err="1"/>
              <a:t>third</a:t>
            </a:r>
            <a:r>
              <a:rPr lang="it-IT" altLang="it-IT" dirty="0"/>
              <a:t> (new) one. </a:t>
            </a:r>
            <a:r>
              <a:rPr lang="it-IT" altLang="it-IT" dirty="0" err="1"/>
              <a:t>We</a:t>
            </a:r>
            <a:r>
              <a:rPr lang="it-IT" altLang="it-IT" dirty="0"/>
              <a:t> call the </a:t>
            </a:r>
            <a:r>
              <a:rPr lang="it-IT" altLang="it-IT" dirty="0" err="1"/>
              <a:t>combination</a:t>
            </a:r>
            <a:r>
              <a:rPr lang="it-IT" altLang="it-IT" dirty="0"/>
              <a:t> of </a:t>
            </a:r>
            <a:r>
              <a:rPr lang="it-IT" altLang="it-IT" i="1" dirty="0" err="1"/>
              <a:t>convolutional</a:t>
            </a:r>
            <a:r>
              <a:rPr lang="it-IT" altLang="it-IT" i="1" dirty="0"/>
              <a:t> filter </a:t>
            </a:r>
            <a:r>
              <a:rPr lang="it-IT" altLang="it-IT" i="0" dirty="0"/>
              <a:t>with an image</a:t>
            </a:r>
            <a:r>
              <a:rPr lang="it-IT" altLang="it-IT" dirty="0"/>
              <a:t> </a:t>
            </a:r>
            <a:r>
              <a:rPr lang="it-IT" altLang="it-IT" b="1" i="1" dirty="0"/>
              <a:t>feature </a:t>
            </a:r>
            <a:r>
              <a:rPr lang="it-IT" altLang="it-IT" b="1" i="1" dirty="0" err="1"/>
              <a:t>maps</a:t>
            </a:r>
            <a:r>
              <a:rPr lang="it-IT" altLang="it-IT" dirty="0"/>
              <a:t>. </a:t>
            </a:r>
            <a:r>
              <a:rPr lang="it-IT" altLang="it-IT" dirty="0" err="1"/>
              <a:t>They</a:t>
            </a:r>
            <a:r>
              <a:rPr lang="it-IT" altLang="it-IT" dirty="0"/>
              <a:t> are </a:t>
            </a:r>
            <a:r>
              <a:rPr lang="it-IT" altLang="it-IT" dirty="0" err="1"/>
              <a:t>convenient</a:t>
            </a:r>
            <a:r>
              <a:rPr lang="it-IT" altLang="it-IT" dirty="0"/>
              <a:t> </a:t>
            </a:r>
            <a:r>
              <a:rPr lang="it-IT" altLang="it-IT" dirty="0" err="1"/>
              <a:t>rapresentation</a:t>
            </a:r>
            <a:r>
              <a:rPr lang="it-IT" altLang="it-IT" dirty="0"/>
              <a:t>, </a:t>
            </a:r>
            <a:r>
              <a:rPr lang="it-IT" altLang="it-IT" dirty="0" err="1"/>
              <a:t>used</a:t>
            </a:r>
            <a:r>
              <a:rPr lang="it-IT" altLang="it-IT" dirty="0"/>
              <a:t> by a network </a:t>
            </a:r>
            <a:r>
              <a:rPr lang="it-IT" altLang="it-IT" dirty="0" err="1"/>
              <a:t>extract</a:t>
            </a:r>
            <a:r>
              <a:rPr lang="it-IT" altLang="it-IT" dirty="0"/>
              <a:t> more </a:t>
            </a:r>
            <a:r>
              <a:rPr lang="it-IT" altLang="it-IT" dirty="0" err="1"/>
              <a:t>easily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information on the </a:t>
            </a:r>
            <a:r>
              <a:rPr lang="it-IT" altLang="it-IT" dirty="0" err="1"/>
              <a:t>original</a:t>
            </a:r>
            <a:r>
              <a:rPr lang="it-IT" altLang="it-IT" dirty="0"/>
              <a:t> input.  </a:t>
            </a: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490832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A </a:t>
            </a:r>
            <a:r>
              <a:rPr lang="it-IT" altLang="it-IT" i="0" dirty="0" err="1"/>
              <a:t>powerful</a:t>
            </a:r>
            <a:r>
              <a:rPr lang="it-IT" altLang="it-IT" i="0" dirty="0"/>
              <a:t> and intuitive </a:t>
            </a:r>
            <a:r>
              <a:rPr lang="it-IT" altLang="it-IT" i="0" dirty="0" err="1"/>
              <a:t>interpretation</a:t>
            </a:r>
            <a:r>
              <a:rPr lang="it-IT" altLang="it-IT" i="0" dirty="0"/>
              <a:t> of the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for deep learning </a:t>
            </a:r>
            <a:r>
              <a:rPr lang="it-IT" altLang="it-IT" i="0" dirty="0" err="1"/>
              <a:t>is</a:t>
            </a:r>
            <a:r>
              <a:rPr lang="it-IT" altLang="it-IT" i="0" dirty="0"/>
              <a:t> thinking the kernels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b="1" i="0" dirty="0"/>
              <a:t>feature detectors </a:t>
            </a:r>
            <a:r>
              <a:rPr lang="it-IT" altLang="it-IT" i="0" dirty="0" err="1"/>
              <a:t>that</a:t>
            </a:r>
            <a:r>
              <a:rPr lang="it-IT" altLang="it-IT" i="0" dirty="0"/>
              <a:t> outputs large </a:t>
            </a:r>
            <a:r>
              <a:rPr lang="it-IT" altLang="it-IT" i="0" dirty="0" err="1"/>
              <a:t>values</a:t>
            </a:r>
            <a:r>
              <a:rPr lang="it-IT" altLang="it-IT" i="0" dirty="0"/>
              <a:t> </a:t>
            </a:r>
            <a:r>
              <a:rPr lang="it-IT" altLang="it-IT" i="0" dirty="0" err="1"/>
              <a:t>when</a:t>
            </a:r>
            <a:r>
              <a:rPr lang="it-IT" altLang="it-IT" i="0" dirty="0"/>
              <a:t> the feature </a:t>
            </a:r>
            <a:r>
              <a:rPr lang="it-IT" altLang="it-IT" i="0" dirty="0" err="1"/>
              <a:t>described</a:t>
            </a:r>
            <a:r>
              <a:rPr lang="it-IT" altLang="it-IT" i="0" dirty="0"/>
              <a:t> by the kernel </a:t>
            </a:r>
            <a:r>
              <a:rPr lang="it-IT" altLang="it-IT" i="0" dirty="0" err="1"/>
              <a:t>itself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detected</a:t>
            </a:r>
            <a:r>
              <a:rPr lang="it-IT" altLang="it-IT" i="0" dirty="0"/>
              <a:t> in the image.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61436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Convolution</a:t>
            </a:r>
            <a:r>
              <a:rPr lang="it-IT" altLang="it-IT" i="0" dirty="0"/>
              <a:t> </a:t>
            </a:r>
            <a:r>
              <a:rPr lang="it-IT" altLang="it-IT" i="0" dirty="0" err="1"/>
              <a:t>has</a:t>
            </a:r>
            <a:r>
              <a:rPr lang="it-IT" altLang="it-IT" i="0" dirty="0"/>
              <a:t> </a:t>
            </a:r>
            <a:r>
              <a:rPr lang="it-IT" altLang="it-IT" i="0" dirty="0" err="1"/>
              <a:t>been</a:t>
            </a:r>
            <a:r>
              <a:rPr lang="it-IT" altLang="it-IT" i="0" dirty="0"/>
              <a:t> one of the </a:t>
            </a:r>
            <a:r>
              <a:rPr lang="it-IT" altLang="it-IT" i="0" dirty="0" err="1"/>
              <a:t>most</a:t>
            </a:r>
            <a:r>
              <a:rPr lang="it-IT" altLang="it-IT" i="0" dirty="0"/>
              <a:t> </a:t>
            </a:r>
            <a:r>
              <a:rPr lang="it-IT" altLang="it-IT" i="0" dirty="0" err="1"/>
              <a:t>useful</a:t>
            </a:r>
            <a:r>
              <a:rPr lang="it-IT" altLang="it-IT" i="0" dirty="0"/>
              <a:t> tool for </a:t>
            </a:r>
            <a:r>
              <a:rPr lang="it-IT" altLang="it-IT" i="1" dirty="0"/>
              <a:t>information </a:t>
            </a:r>
            <a:r>
              <a:rPr lang="it-IT" altLang="it-IT" i="1" dirty="0" err="1"/>
              <a:t>extraction</a:t>
            </a:r>
            <a:r>
              <a:rPr lang="it-IT" altLang="it-IT" i="1" dirty="0"/>
              <a:t> </a:t>
            </a:r>
            <a:r>
              <a:rPr lang="it-IT" altLang="it-IT" i="0" dirty="0"/>
              <a:t>in CV, </a:t>
            </a:r>
            <a:r>
              <a:rPr lang="it-IT" altLang="it-IT" i="0" dirty="0" err="1"/>
              <a:t>but</a:t>
            </a:r>
            <a:r>
              <a:rPr lang="it-IT" altLang="it-IT" i="0" dirty="0"/>
              <a:t> in </a:t>
            </a:r>
            <a:r>
              <a:rPr lang="it-IT" altLang="it-IT" i="0" dirty="0" err="1"/>
              <a:t>recent</a:t>
            </a:r>
            <a:r>
              <a:rPr lang="it-IT" altLang="it-IT" i="0" dirty="0"/>
              <a:t> </a:t>
            </a:r>
            <a:r>
              <a:rPr lang="it-IT" altLang="it-IT" i="0" dirty="0" err="1"/>
              <a:t>years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has</a:t>
            </a:r>
            <a:r>
              <a:rPr lang="it-IT" altLang="it-IT" i="0" dirty="0"/>
              <a:t> </a:t>
            </a:r>
            <a:r>
              <a:rPr lang="it-IT" altLang="it-IT" i="0" dirty="0" err="1"/>
              <a:t>gained</a:t>
            </a:r>
            <a:r>
              <a:rPr lang="it-IT" altLang="it-IT" i="0" dirty="0"/>
              <a:t> a new </a:t>
            </a:r>
            <a:r>
              <a:rPr lang="it-IT" altLang="it-IT" i="0" dirty="0" err="1"/>
              <a:t>rival</a:t>
            </a:r>
            <a:r>
              <a:rPr lang="it-IT" altLang="it-IT" i="0" dirty="0"/>
              <a:t>. First </a:t>
            </a:r>
            <a:r>
              <a:rPr lang="it-IT" altLang="it-IT" i="0" dirty="0" err="1"/>
              <a:t>popularized</a:t>
            </a:r>
            <a:r>
              <a:rPr lang="it-IT" altLang="it-IT" i="0" dirty="0"/>
              <a:t> in the Natural Language Processing (NLP) domain,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has</a:t>
            </a:r>
            <a:r>
              <a:rPr lang="it-IT" altLang="it-IT" i="0" dirty="0"/>
              <a:t> </a:t>
            </a:r>
            <a:r>
              <a:rPr lang="it-IT" altLang="it-IT" i="0" dirty="0" err="1"/>
              <a:t>gained</a:t>
            </a:r>
            <a:r>
              <a:rPr lang="it-IT" altLang="it-IT" i="0" dirty="0"/>
              <a:t> </a:t>
            </a:r>
            <a:r>
              <a:rPr lang="it-IT" altLang="it-IT" i="0" dirty="0" err="1"/>
              <a:t>popularity</a:t>
            </a:r>
            <a:r>
              <a:rPr lang="it-IT" altLang="it-IT" i="0" dirty="0"/>
              <a:t> in Computer Vision </a:t>
            </a:r>
            <a:r>
              <a:rPr lang="it-IT" altLang="it-IT" i="0" dirty="0" err="1"/>
              <a:t>when</a:t>
            </a:r>
            <a:r>
              <a:rPr lang="it-IT" altLang="it-IT" i="0" dirty="0"/>
              <a:t> the first Image Transformer </a:t>
            </a:r>
            <a:r>
              <a:rPr lang="it-IT" altLang="it-IT" i="0" dirty="0" err="1"/>
              <a:t>was</a:t>
            </a:r>
            <a:r>
              <a:rPr lang="it-IT" altLang="it-IT" i="0" dirty="0"/>
              <a:t> </a:t>
            </a:r>
            <a:r>
              <a:rPr lang="it-IT" altLang="it-IT" i="0" dirty="0" err="1"/>
              <a:t>proposed</a:t>
            </a:r>
            <a:r>
              <a:rPr lang="it-IT" altLang="it-IT" i="0" dirty="0"/>
              <a:t> in 2020. The adoption of the </a:t>
            </a:r>
            <a:r>
              <a:rPr lang="it-IT" altLang="it-IT" i="1" dirty="0"/>
              <a:t>Transformer </a:t>
            </a:r>
            <a:r>
              <a:rPr lang="it-IT" altLang="it-IT" i="0" dirty="0" err="1"/>
              <a:t>architecture</a:t>
            </a:r>
            <a:r>
              <a:rPr lang="it-IT" altLang="it-IT" i="0" dirty="0"/>
              <a:t> for CV tasks </a:t>
            </a:r>
            <a:r>
              <a:rPr lang="it-IT" altLang="it-IT" i="0" dirty="0" err="1"/>
              <a:t>required</a:t>
            </a:r>
            <a:r>
              <a:rPr lang="it-IT" altLang="it-IT" i="0" dirty="0"/>
              <a:t> a </a:t>
            </a:r>
            <a:r>
              <a:rPr lang="it-IT" altLang="it-IT" b="1" i="0" dirty="0" err="1"/>
              <a:t>fundamental</a:t>
            </a:r>
            <a:r>
              <a:rPr lang="it-IT" altLang="it-IT" b="1" i="0" dirty="0"/>
              <a:t> </a:t>
            </a:r>
            <a:r>
              <a:rPr lang="it-IT" altLang="it-IT" b="1" i="0" dirty="0" err="1"/>
              <a:t>change</a:t>
            </a:r>
            <a:r>
              <a:rPr lang="it-IT" altLang="it-IT" i="0" dirty="0"/>
              <a:t> in </a:t>
            </a:r>
            <a:r>
              <a:rPr lang="it-IT" altLang="it-IT" b="1" i="1" dirty="0" err="1"/>
              <a:t>how</a:t>
            </a:r>
            <a:r>
              <a:rPr lang="it-IT" altLang="it-IT" b="1" i="1" dirty="0"/>
              <a:t> the image </a:t>
            </a:r>
            <a:r>
              <a:rPr lang="it-IT" altLang="it-IT" b="1" i="1" dirty="0" err="1"/>
              <a:t>is</a:t>
            </a:r>
            <a:r>
              <a:rPr lang="it-IT" altLang="it-IT" b="1" i="1" dirty="0"/>
              <a:t> </a:t>
            </a:r>
            <a:r>
              <a:rPr lang="it-IT" altLang="it-IT" b="1" i="1" dirty="0" err="1"/>
              <a:t>processed</a:t>
            </a:r>
            <a:r>
              <a:rPr lang="it-IT" altLang="it-IT" i="1" dirty="0"/>
              <a:t>: </a:t>
            </a:r>
            <a:r>
              <a:rPr lang="it-IT" altLang="it-IT" i="0" dirty="0" err="1"/>
              <a:t>it</a:t>
            </a:r>
            <a:r>
              <a:rPr lang="it-IT" altLang="it-IT" i="0" dirty="0"/>
              <a:t> first </a:t>
            </a:r>
            <a:r>
              <a:rPr lang="it-IT" altLang="it-IT" i="0" dirty="0" err="1"/>
              <a:t>get</a:t>
            </a:r>
            <a:r>
              <a:rPr lang="it-IT" altLang="it-IT" i="0" dirty="0"/>
              <a:t> </a:t>
            </a:r>
            <a:r>
              <a:rPr lang="it-IT" altLang="it-IT" i="0" dirty="0" err="1"/>
              <a:t>disrupted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into</a:t>
            </a:r>
            <a:r>
              <a:rPr lang="it-IT" altLang="it-IT" i="0" dirty="0"/>
              <a:t> a </a:t>
            </a:r>
            <a:r>
              <a:rPr lang="it-IT" altLang="it-IT" i="1" dirty="0" err="1"/>
              <a:t>sequence</a:t>
            </a:r>
            <a:r>
              <a:rPr lang="it-IT" altLang="it-IT" i="1" dirty="0"/>
              <a:t> of patches </a:t>
            </a:r>
            <a:r>
              <a:rPr lang="it-IT" altLang="it-IT" i="0" dirty="0" err="1"/>
              <a:t>that</a:t>
            </a:r>
            <a:r>
              <a:rPr lang="it-IT" altLang="it-IT" i="0" dirty="0"/>
              <a:t> are </a:t>
            </a:r>
            <a:r>
              <a:rPr lang="it-IT" altLang="it-IT" i="0" dirty="0" err="1"/>
              <a:t>flattened</a:t>
            </a:r>
            <a:r>
              <a:rPr lang="it-IT" altLang="it-IT" i="0" dirty="0"/>
              <a:t> and </a:t>
            </a:r>
            <a:r>
              <a:rPr lang="it-IT" altLang="it-IT" i="0" dirty="0" err="1"/>
              <a:t>then</a:t>
            </a:r>
            <a:r>
              <a:rPr lang="it-IT" altLang="it-IT" i="0" dirty="0"/>
              <a:t> </a:t>
            </a:r>
            <a:r>
              <a:rPr lang="it-IT" altLang="it-IT" i="0" dirty="0" err="1"/>
              <a:t>projected</a:t>
            </a:r>
            <a:r>
              <a:rPr lang="it-IT" altLang="it-IT" i="0" dirty="0"/>
              <a:t> </a:t>
            </a:r>
            <a:r>
              <a:rPr lang="it-IT" altLang="it-IT" i="0" dirty="0" err="1"/>
              <a:t>into</a:t>
            </a:r>
            <a:r>
              <a:rPr lang="it-IT" altLang="it-IT" i="0" dirty="0"/>
              <a:t> an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</a:t>
            </a:r>
            <a:r>
              <a:rPr lang="it-IT" altLang="it-IT" i="0" dirty="0" err="1"/>
              <a:t>space</a:t>
            </a:r>
            <a:r>
              <a:rPr lang="it-IT" altLang="it-IT" i="0" dirty="0"/>
              <a:t> </a:t>
            </a:r>
            <a:r>
              <a:rPr lang="it-IT" altLang="it-IT" i="0" dirty="0" err="1"/>
              <a:t>before</a:t>
            </a:r>
            <a:r>
              <a:rPr lang="it-IT" altLang="it-IT" i="0" dirty="0"/>
              <a:t> </a:t>
            </a:r>
            <a:r>
              <a:rPr lang="it-IT" altLang="it-IT" i="0" dirty="0" err="1"/>
              <a:t>getting</a:t>
            </a:r>
            <a:r>
              <a:rPr lang="it-IT" altLang="it-IT" i="0" dirty="0"/>
              <a:t> </a:t>
            </a:r>
            <a:r>
              <a:rPr lang="it-IT" altLang="it-IT" i="0" dirty="0" err="1"/>
              <a:t>fed</a:t>
            </a:r>
            <a:r>
              <a:rPr lang="it-IT" altLang="it-IT" i="0" dirty="0"/>
              <a:t> to the Transformer Encoder and </a:t>
            </a:r>
            <a:r>
              <a:rPr lang="it-IT" altLang="it-IT" i="0" dirty="0" err="1"/>
              <a:t>eventually</a:t>
            </a:r>
            <a:r>
              <a:rPr lang="it-IT" altLang="it-IT" i="0" dirty="0"/>
              <a:t> </a:t>
            </a:r>
            <a:r>
              <a:rPr lang="it-IT" altLang="it-IT" i="0" dirty="0" err="1"/>
              <a:t>passed</a:t>
            </a:r>
            <a:r>
              <a:rPr lang="it-IT" altLang="it-IT" i="0" dirty="0"/>
              <a:t> to the decoder: </a:t>
            </a:r>
            <a:r>
              <a:rPr lang="it-IT" altLang="it-IT" i="0" dirty="0" err="1"/>
              <a:t>let’s</a:t>
            </a:r>
            <a:r>
              <a:rPr lang="it-IT" altLang="it-IT" i="0" dirty="0"/>
              <a:t> </a:t>
            </a:r>
            <a:r>
              <a:rPr lang="it-IT" altLang="it-IT" i="0" dirty="0" err="1"/>
              <a:t>see</a:t>
            </a:r>
            <a:r>
              <a:rPr lang="it-IT" altLang="it-IT" i="0" dirty="0"/>
              <a:t> the </a:t>
            </a:r>
            <a:r>
              <a:rPr lang="it-IT" altLang="it-IT" i="0" dirty="0" err="1"/>
              <a:t>rationale</a:t>
            </a:r>
            <a:r>
              <a:rPr lang="it-IT" altLang="it-IT" i="0" dirty="0"/>
              <a:t> </a:t>
            </a:r>
            <a:r>
              <a:rPr lang="it-IT" altLang="it-IT" i="0" dirty="0" err="1"/>
              <a:t>behind</a:t>
            </a:r>
            <a:r>
              <a:rPr lang="it-IT" altLang="it-IT" i="0" dirty="0"/>
              <a:t>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approach</a:t>
            </a:r>
            <a:r>
              <a:rPr lang="it-IT" altLang="it-IT" i="0" dirty="0"/>
              <a:t> and </a:t>
            </a:r>
            <a:r>
              <a:rPr lang="it-IT" altLang="it-IT" i="0" dirty="0" err="1"/>
              <a:t>what</a:t>
            </a:r>
            <a:r>
              <a:rPr lang="it-IT" altLang="it-IT" i="0" dirty="0"/>
              <a:t> </a:t>
            </a:r>
            <a:r>
              <a:rPr lang="it-IT" altLang="it-IT" i="1" dirty="0"/>
              <a:t>«</a:t>
            </a:r>
            <a:r>
              <a:rPr lang="it-IT" altLang="it-IT" i="1" dirty="0" err="1"/>
              <a:t>attention</a:t>
            </a:r>
            <a:r>
              <a:rPr lang="it-IT" altLang="it-IT" i="1" dirty="0"/>
              <a:t>» </a:t>
            </a:r>
            <a:r>
              <a:rPr lang="it-IT" altLang="it-IT" i="0" dirty="0" err="1"/>
              <a:t>is</a:t>
            </a:r>
            <a:r>
              <a:rPr lang="it-IT" altLang="it-IT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33147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70208E-F45A-EC73-792F-7C0CB36027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AC1C2-893C-4232-8A83-CCF902D2660A}" type="datetime1">
              <a:rPr lang="it-IT" altLang="it-IT"/>
              <a:pPr>
                <a:defRPr/>
              </a:pPr>
              <a:t>22/05/2023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63D978-20F0-9C89-A504-E04E21FF91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5DF36E9-E109-CE54-B400-3570764BDC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5849996-4D72-4DDE-A5AD-72DEEAFD16B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6588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A8C16D-CFA2-C757-F14B-A17E129F39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A11D2-7046-4996-B219-89CDE1703D2F}" type="datetime1">
              <a:rPr lang="it-IT" altLang="it-IT"/>
              <a:pPr>
                <a:defRPr/>
              </a:pPr>
              <a:t>22/05/2023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4F7261-D8D6-6363-12CE-8FCF6D0909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676FFD-9A31-FFD2-552F-A1C2175B40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D6AB33-D345-4D4E-A6AE-C4E853D4178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9663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C67C0A-D9E7-487A-99C8-6B6F961E7D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BB29D-0373-46E4-B83C-20E3AF3D7798}" type="datetime1">
              <a:rPr lang="it-IT" altLang="it-IT"/>
              <a:pPr>
                <a:defRPr/>
              </a:pPr>
              <a:t>22/05/2023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651A27-F388-024F-8E7D-4552050325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4015D9-D62F-F313-2E8F-2DEC1491CD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5F64509-84F1-4AE4-A3E1-157ACDFC905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9058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E82EF-1A09-4697-A9EC-627BF238D4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B9F71-799B-4712-BD0D-27E1A9B5A7E3}" type="datetime1">
              <a:rPr lang="it-IT" altLang="it-IT"/>
              <a:pPr>
                <a:defRPr/>
              </a:pPr>
              <a:t>22/05/2023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6DE16-E661-06A7-4EA0-8128CE670F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C39E0-0B39-32B7-F5AF-4991C747B9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0659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B00B66-CC90-A1C7-7F08-124F4F8889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D5A2A-CA9A-45EB-AF9F-B590E64FD0EE}" type="datetime1">
              <a:rPr lang="it-IT" altLang="it-IT"/>
              <a:pPr>
                <a:defRPr/>
              </a:pPr>
              <a:t>22/05/2023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660424C-B52E-AF55-526D-3D7B3E592C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DB1AD0-38B0-CE25-DFC7-06CB776007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23242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B19157-0282-EA4A-C5A4-13044B4C4D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66D72-FFF1-4DB9-8911-230DCB1D47ED}" type="datetime1">
              <a:rPr lang="it-IT" altLang="it-IT"/>
              <a:pPr>
                <a:defRPr/>
              </a:pPr>
              <a:t>22/05/2023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EDB1F8-0A4E-D45A-92D5-56B6614F75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AD3F0A-52AB-E483-9639-12611AEF78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2746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51CF34-FF64-52D2-59DE-19E020CF59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4B74E-706E-4074-8DE3-5C80FFF5ABB8}" type="datetime1">
              <a:rPr lang="it-IT" altLang="it-IT"/>
              <a:pPr>
                <a:defRPr/>
              </a:pPr>
              <a:t>22/05/2023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926951-4977-76B3-47B3-8F97524080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87478D-D31D-BFC1-524F-1EB200E64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5451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BC39C8-F7BC-1437-4E02-F144D5A58E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B01B3-A056-43F7-99D6-CB3DA81B036F}" type="datetime1">
              <a:rPr lang="it-IT" altLang="it-IT"/>
              <a:pPr>
                <a:defRPr/>
              </a:pPr>
              <a:t>22/05/2023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5EF30-F0A7-76D5-1F9E-F60A4DCA9A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4827F-1EC6-6D0F-0C9D-9D9CDF8A8C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AD648AC-A2B4-42F5-AFB9-A679D418ADC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5505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E8824-D722-450B-3667-57BF344CB4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BCC9-0E7A-4018-92AC-B42B13512CAB}" type="datetime1">
              <a:rPr lang="it-IT" altLang="it-IT"/>
              <a:pPr>
                <a:defRPr/>
              </a:pPr>
              <a:t>22/05/2023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A06E4-59AA-1FD2-BFB2-40F8370E6D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C8166-5540-23BE-C18E-9F0E26E412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0AC12-EC86-4900-BCF5-EEF68E45BE0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191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1194AA-AEF3-B309-E948-9B50F30477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763AE-A85E-4CEE-9A69-4F89F4AC4D0E}" type="datetime1">
              <a:rPr lang="it-IT" altLang="it-IT"/>
              <a:pPr>
                <a:defRPr/>
              </a:pPr>
              <a:t>22/05/2023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43B08A6-CA45-6A74-9C15-899DB33FDB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4311BF7-9FE3-400A-2578-C1778C100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9FB20-139B-46DD-842F-8FE245008D00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7428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67B656-9424-357D-EB1A-3B546B43EC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B7C1D-3B59-48A7-87B7-894D01E9CD7F}" type="datetime1">
              <a:rPr lang="it-IT" altLang="it-IT"/>
              <a:pPr>
                <a:defRPr/>
              </a:pPr>
              <a:t>22/05/2023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5B9C0EB-5842-F1BD-3239-F3718C5847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9F8E45D-14BA-328F-EDBC-C0DA64E48E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7E41790-3EA8-42C2-962E-D4CCBCC3FC0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6503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33CAC27-E2BB-928A-6DC5-87B74E59F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5B96A-1CA6-46C6-9256-D29C38C7C6AB}" type="datetime1">
              <a:rPr lang="it-IT" altLang="it-IT"/>
              <a:pPr>
                <a:defRPr/>
              </a:pPr>
              <a:t>22/05/2023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11FD0FF-E643-EED2-287B-5CA9A1B282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20DC635-B00D-1367-15F7-328C4C3BD5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8DF6A3F-154D-4804-8E82-C41447873A3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1135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C95A9-9861-E3F6-BD66-B44816A590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AC63B-FFDE-441C-BCA1-CC833F397334}" type="datetime1">
              <a:rPr lang="it-IT" altLang="it-IT"/>
              <a:pPr>
                <a:defRPr/>
              </a:pPr>
              <a:t>22/05/2023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911C5-CFB0-8F87-BF7C-C7964ED9CD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B5FC8-16C4-36B9-FC5B-6654FE1DC2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93CED97-6E5C-48F2-A474-83D0C8A21C9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0971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92AD0-154C-8416-9F05-3EFA649632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651F2-9B8F-4903-B4A3-8FFB889C3974}" type="datetime1">
              <a:rPr lang="it-IT" altLang="it-IT"/>
              <a:pPr>
                <a:defRPr/>
              </a:pPr>
              <a:t>22/05/2023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A4A52-05FF-F1DA-58E4-88988A01C7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E61A4-842A-28FE-630B-EFB3BF9B01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138F672-EB7A-48EB-A5D8-D13FAF3D928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2860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2A7F60BE-C69E-E158-1555-04D48CDCE23B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D103A8BD-CF38-F9F0-30DD-994DA538DB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8BBADD4D-F764-DF54-3871-9BC932E323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BB2F848C-BEE0-3D95-A48B-F41F9CDA3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34B718D-E0FF-524B-BDB7-30FCEB6DBC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27C334C-A171-89ED-7E8C-FAE12E8A299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/>
            </a:lvl1pPr>
          </a:lstStyle>
          <a:p>
            <a:pPr>
              <a:defRPr/>
            </a:pPr>
            <a:fld id="{B8451D27-1BAA-4D07-844B-B4A3216481F2}" type="datetime1">
              <a:rPr lang="it-IT" altLang="it-IT"/>
              <a:pPr>
                <a:defRPr/>
              </a:pPr>
              <a:t>22/05/2023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82F8534-2EB1-A279-CCDD-4C3CF4CD9A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A156F5-815D-29CC-D909-7780F09993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F22A361-A9A1-4971-8A6F-1630ED12CF0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jpg"/><Relationship Id="rId5" Type="http://schemas.microsoft.com/office/2007/relationships/hdphoto" Target="../media/hdphoto3.wdp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microsoft.com/office/2017/06/relationships/model3d" Target="../media/model3d2.glb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73874124-CE9D-87F4-2EA7-9E2442307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A701A8A-48BE-8CC3-A34A-2C5B180283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63750" y="442913"/>
            <a:ext cx="6083300" cy="787400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err="1">
                <a:solidFill>
                  <a:schemeClr val="bg1"/>
                </a:solidFill>
              </a:rPr>
              <a:t>nnAttention</a:t>
            </a:r>
            <a:r>
              <a:rPr lang="it-IT" altLang="it-IT" sz="2400" dirty="0">
                <a:solidFill>
                  <a:schemeClr val="bg1"/>
                </a:solidFill>
              </a:rPr>
              <a:t> U-net</a:t>
            </a:r>
            <a:br>
              <a:rPr lang="it-IT" altLang="it-IT" sz="2400" dirty="0">
                <a:solidFill>
                  <a:schemeClr val="bg1"/>
                </a:solidFill>
              </a:rPr>
            </a:br>
            <a:r>
              <a:rPr lang="it-IT" altLang="it-IT" sz="2400" dirty="0">
                <a:solidFill>
                  <a:schemeClr val="bg1"/>
                </a:solidFill>
              </a:rPr>
              <a:t>for Brain </a:t>
            </a:r>
            <a:r>
              <a:rPr lang="it-IT" altLang="it-IT" sz="2400" dirty="0" err="1">
                <a:solidFill>
                  <a:schemeClr val="bg1"/>
                </a:solidFill>
              </a:rPr>
              <a:t>Tumor</a:t>
            </a:r>
            <a:r>
              <a:rPr lang="it-IT" altLang="it-IT" sz="2400" dirty="0">
                <a:solidFill>
                  <a:schemeClr val="bg1"/>
                </a:solidFill>
              </a:rPr>
              <a:t> </a:t>
            </a:r>
            <a:r>
              <a:rPr lang="it-IT" altLang="it-IT" sz="2400" dirty="0" err="1">
                <a:solidFill>
                  <a:schemeClr val="bg1"/>
                </a:solidFill>
              </a:rPr>
              <a:t>Segmentation</a:t>
            </a:r>
            <a:endParaRPr lang="it-IT" altLang="it-IT" sz="2400" dirty="0">
              <a:solidFill>
                <a:schemeClr val="bg1"/>
              </a:solidFill>
            </a:endParaRP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F9AC9689-48AA-F886-A196-E2528D73836F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2759075"/>
            <a:ext cx="9145588" cy="4098925"/>
            <a:chOff x="0" y="1738"/>
            <a:chExt cx="5761" cy="2582"/>
          </a:xfrm>
        </p:grpSpPr>
        <p:pic>
          <p:nvPicPr>
            <p:cNvPr id="4105" name="Picture 15">
              <a:extLst>
                <a:ext uri="{FF2B5EF4-FFF2-40B4-BE49-F238E27FC236}">
                  <a16:creationId xmlns:a16="http://schemas.microsoft.com/office/drawing/2014/main" id="{8B437183-FC71-57FA-345F-48A9CE882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3">
              <a:extLst>
                <a:ext uri="{FF2B5EF4-FFF2-40B4-BE49-F238E27FC236}">
                  <a16:creationId xmlns:a16="http://schemas.microsoft.com/office/drawing/2014/main" id="{8ED46966-9329-FFFA-A17C-3747E4257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16">
              <a:extLst>
                <a:ext uri="{FF2B5EF4-FFF2-40B4-BE49-F238E27FC236}">
                  <a16:creationId xmlns:a16="http://schemas.microsoft.com/office/drawing/2014/main" id="{D218B664-62C0-C1B9-40A7-B36F0F0D6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1" name="Gruppo 5">
            <a:extLst>
              <a:ext uri="{FF2B5EF4-FFF2-40B4-BE49-F238E27FC236}">
                <a16:creationId xmlns:a16="http://schemas.microsoft.com/office/drawing/2014/main" id="{58BD86D7-BDB7-A762-FE19-678C6F4C3405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5056188"/>
            <a:ext cx="4537075" cy="1685925"/>
            <a:chOff x="4986046" y="4449415"/>
            <a:chExt cx="4050450" cy="1685062"/>
          </a:xfrm>
        </p:grpSpPr>
        <p:sp>
          <p:nvSpPr>
            <p:cNvPr id="4102" name="CasellaDiTesto 1">
              <a:extLst>
                <a:ext uri="{FF2B5EF4-FFF2-40B4-BE49-F238E27FC236}">
                  <a16:creationId xmlns:a16="http://schemas.microsoft.com/office/drawing/2014/main" id="{4A5A6DAB-CB27-9CED-7656-B95D11FDA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046" y="5241925"/>
              <a:ext cx="176419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Advisor</a:t>
              </a:r>
              <a:endParaRPr lang="it-IT" altLang="it-IT" sz="1800" b="1"/>
            </a:p>
            <a:p>
              <a:r>
                <a:rPr lang="it-IT" altLang="it-IT" sz="1800"/>
                <a:t>Maria de Marsico</a:t>
              </a:r>
              <a:endParaRPr lang="it-IT" altLang="it-IT" sz="1600"/>
            </a:p>
          </p:txBody>
        </p:sp>
        <p:sp>
          <p:nvSpPr>
            <p:cNvPr id="4103" name="CasellaDiTesto 2">
              <a:extLst>
                <a:ext uri="{FF2B5EF4-FFF2-40B4-BE49-F238E27FC236}">
                  <a16:creationId xmlns:a16="http://schemas.microsoft.com/office/drawing/2014/main" id="{A7E630C2-BF6A-5B45-B59C-E18BD6A8A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272" y="5241925"/>
              <a:ext cx="2016224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External Advisors</a:t>
              </a:r>
            </a:p>
            <a:p>
              <a:r>
                <a:rPr lang="it-IT" altLang="it-IT" sz="1800"/>
                <a:t>Ilaria Gianoli Manuel Orlandi</a:t>
              </a:r>
            </a:p>
          </p:txBody>
        </p:sp>
        <p:sp>
          <p:nvSpPr>
            <p:cNvPr id="4104" name="CasellaDiTesto 4">
              <a:extLst>
                <a:ext uri="{FF2B5EF4-FFF2-40B4-BE49-F238E27FC236}">
                  <a16:creationId xmlns:a16="http://schemas.microsoft.com/office/drawing/2014/main" id="{9B8D9931-2C65-D162-ADB2-B0015DD59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8144" y="4449415"/>
              <a:ext cx="2448272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800"/>
                <a:t>Mattia Capparella</a:t>
              </a:r>
            </a:p>
            <a:p>
              <a:r>
                <a:rPr lang="it-IT" altLang="it-IT" sz="1600"/>
                <a:t>ID Number 1746513</a:t>
              </a:r>
            </a:p>
            <a:p>
              <a:endParaRPr lang="it-IT" altLang="it-IT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10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/>
              <a:t>Attention</a:t>
            </a:r>
          </a:p>
        </p:txBody>
      </p:sp>
      <p:pic>
        <p:nvPicPr>
          <p:cNvPr id="3" name="Immagine 2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11C50729-F290-04E2-6500-B1A325591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6" y="1988840"/>
            <a:ext cx="5076912" cy="3202806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F7940B9B-9393-58F1-D1B2-CA4A91003265}"/>
              </a:ext>
            </a:extLst>
          </p:cNvPr>
          <p:cNvGrpSpPr/>
          <p:nvPr/>
        </p:nvGrpSpPr>
        <p:grpSpPr>
          <a:xfrm>
            <a:off x="5515216" y="1484784"/>
            <a:ext cx="3466649" cy="4373674"/>
            <a:chOff x="5515216" y="908720"/>
            <a:chExt cx="3466649" cy="4373674"/>
          </a:xfrm>
        </p:grpSpPr>
        <p:pic>
          <p:nvPicPr>
            <p:cNvPr id="5" name="Immagine 4" descr="Immagine che contiene diagramma, Rettangolo, schermata, quadrato&#10;&#10;Descrizione generata automaticamente">
              <a:extLst>
                <a:ext uri="{FF2B5EF4-FFF2-40B4-BE49-F238E27FC236}">
                  <a16:creationId xmlns:a16="http://schemas.microsoft.com/office/drawing/2014/main" id="{903D06C4-A5E4-5379-50E3-521154CF6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3500" r="6014" b="4082"/>
            <a:stretch/>
          </p:blipFill>
          <p:spPr>
            <a:xfrm>
              <a:off x="5868144" y="908720"/>
              <a:ext cx="2952328" cy="3528392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22F9AAAC-587B-E7A3-2F5D-E78476CBE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5216" y="4508735"/>
              <a:ext cx="3466649" cy="773659"/>
              <a:chOff x="5162289" y="4820926"/>
              <a:chExt cx="4007433" cy="894347"/>
            </a:xfrm>
          </p:grpSpPr>
          <p:pic>
            <p:nvPicPr>
              <p:cNvPr id="10" name="Immagine 9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A7A920FE-2F8D-B5AC-DC65-EBB59AF4F6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59" r="12786" b="34178"/>
              <a:stretch/>
            </p:blipFill>
            <p:spPr>
              <a:xfrm>
                <a:off x="5162289" y="4822230"/>
                <a:ext cx="2592288" cy="893043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B6E9B7D5-F92D-4ECC-8FCD-E281133FBD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37" t="66302" r="66723" b="1715"/>
              <a:stretch/>
            </p:blipFill>
            <p:spPr>
              <a:xfrm>
                <a:off x="7761002" y="4820926"/>
                <a:ext cx="1408720" cy="8930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4709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11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/>
              <a:t>Attention</a:t>
            </a:r>
          </a:p>
        </p:txBody>
      </p:sp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F4982A24-AEBE-FBF8-E4BE-E02380F9E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408838"/>
            <a:ext cx="6840760" cy="40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90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/>
              <a:t>Attention</a:t>
            </a:r>
          </a:p>
        </p:txBody>
      </p:sp>
      <p:pic>
        <p:nvPicPr>
          <p:cNvPr id="3" name="Immagine 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A78E065-526C-8E44-11E5-1ADA11BC6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37091"/>
            <a:ext cx="2509604" cy="4583818"/>
          </a:xfrm>
          <a:prstGeom prst="rect">
            <a:avLst/>
          </a:prstGeom>
        </p:spPr>
      </p:pic>
      <p:pic>
        <p:nvPicPr>
          <p:cNvPr id="6" name="Immagine 5" descr="Immagine che contiene schizzo, disegno&#10;&#10;Descrizione generata automaticamente">
            <a:extLst>
              <a:ext uri="{FF2B5EF4-FFF2-40B4-BE49-F238E27FC236}">
                <a16:creationId xmlns:a16="http://schemas.microsoft.com/office/drawing/2014/main" id="{E2CCA027-FCA5-4ABA-5FAD-65C6C8DFC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3369"/>
            <a:ext cx="5751946" cy="395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2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718AF8-7E2F-15FB-0613-05DE3744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4B74E-706E-4074-8DE3-5C80FFF5ABB8}" type="datetime1">
              <a:rPr lang="it-IT" altLang="it-IT" smtClean="0"/>
              <a:pPr>
                <a:defRPr/>
              </a:pPr>
              <a:t>22/05/2023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98DC59-042E-6840-11B8-F4F3B013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17147C-3713-80B5-DD82-F35BE5A2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D73D9FB-4720-59FE-DF2A-27104437BA3E}"/>
              </a:ext>
            </a:extLst>
          </p:cNvPr>
          <p:cNvGrpSpPr/>
          <p:nvPr/>
        </p:nvGrpSpPr>
        <p:grpSpPr>
          <a:xfrm>
            <a:off x="395536" y="1196637"/>
            <a:ext cx="7465351" cy="4349223"/>
            <a:chOff x="726149" y="1196637"/>
            <a:chExt cx="7465351" cy="4349223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203D3C77-EB32-0AA1-55B2-B9904311237A}"/>
                </a:ext>
              </a:extLst>
            </p:cNvPr>
            <p:cNvGrpSpPr/>
            <p:nvPr/>
          </p:nvGrpSpPr>
          <p:grpSpPr>
            <a:xfrm>
              <a:off x="726149" y="2644740"/>
              <a:ext cx="2940483" cy="1771720"/>
              <a:chOff x="4852193" y="3721040"/>
              <a:chExt cx="2940483" cy="1771720"/>
            </a:xfrm>
          </p:grpSpPr>
          <p:pic>
            <p:nvPicPr>
              <p:cNvPr id="16" name="Elemento grafico 15" descr="Compasso da disegno contorno">
                <a:extLst>
                  <a:ext uri="{FF2B5EF4-FFF2-40B4-BE49-F238E27FC236}">
                    <a16:creationId xmlns:a16="http://schemas.microsoft.com/office/drawing/2014/main" id="{D8A92370-9AFC-EB0D-7C47-CB3E309BC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20956" y="3721040"/>
                <a:ext cx="1771720" cy="1771720"/>
              </a:xfrm>
              <a:prstGeom prst="rect">
                <a:avLst/>
              </a:prstGeom>
            </p:spPr>
          </p:pic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FE8254F-20A2-AB2A-4431-506A35CD2320}"/>
                  </a:ext>
                </a:extLst>
              </p:cNvPr>
              <p:cNvSpPr txBox="1"/>
              <p:nvPr/>
            </p:nvSpPr>
            <p:spPr>
              <a:xfrm>
                <a:off x="4852193" y="468630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SOTA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2CC0DAFF-C7B8-5035-F85B-67E420948A99}"/>
                </a:ext>
              </a:extLst>
            </p:cNvPr>
            <p:cNvGrpSpPr/>
            <p:nvPr/>
          </p:nvGrpSpPr>
          <p:grpSpPr>
            <a:xfrm>
              <a:off x="5295900" y="4122725"/>
              <a:ext cx="2895600" cy="1423135"/>
              <a:chOff x="1547664" y="2838023"/>
              <a:chExt cx="2895600" cy="1423135"/>
            </a:xfrm>
          </p:grpSpPr>
          <p:pic>
            <p:nvPicPr>
              <p:cNvPr id="22" name="Elemento grafico 21" descr="Lampadina e ingranaggio contorno">
                <a:extLst>
                  <a:ext uri="{FF2B5EF4-FFF2-40B4-BE49-F238E27FC236}">
                    <a16:creationId xmlns:a16="http://schemas.microsoft.com/office/drawing/2014/main" id="{F7417D42-0184-67A1-DEB6-7320F9D1B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38991" y="2838023"/>
                <a:ext cx="1371253" cy="1371253"/>
              </a:xfrm>
              <a:prstGeom prst="rect">
                <a:avLst/>
              </a:prstGeom>
            </p:spPr>
          </p:pic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979591F-1163-274A-E884-B46999BDCED2}"/>
                  </a:ext>
                </a:extLst>
              </p:cNvPr>
              <p:cNvSpPr txBox="1"/>
              <p:nvPr/>
            </p:nvSpPr>
            <p:spPr>
              <a:xfrm>
                <a:off x="1547664" y="3861048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err="1">
                    <a:solidFill>
                      <a:srgbClr val="000000"/>
                    </a:solidFill>
                  </a:rPr>
                  <a:t>proposed</a:t>
                </a:r>
                <a:r>
                  <a:rPr lang="it-IT" sz="2000" dirty="0">
                    <a:solidFill>
                      <a:srgbClr val="00000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000000"/>
                    </a:solidFill>
                  </a:rPr>
                  <a:t>solution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79C7007F-66A6-2443-B10A-B38FB895B833}"/>
                </a:ext>
              </a:extLst>
            </p:cNvPr>
            <p:cNvGrpSpPr/>
            <p:nvPr/>
          </p:nvGrpSpPr>
          <p:grpSpPr>
            <a:xfrm>
              <a:off x="4413126" y="1196637"/>
              <a:ext cx="3074981" cy="1838989"/>
              <a:chOff x="1216825" y="1329169"/>
              <a:chExt cx="3074981" cy="1838989"/>
            </a:xfrm>
          </p:grpSpPr>
          <p:pic>
            <p:nvPicPr>
              <p:cNvPr id="14" name="Elemento grafico 13" descr="Punto interrogativo con riempimento a tinta unita">
                <a:extLst>
                  <a:ext uri="{FF2B5EF4-FFF2-40B4-BE49-F238E27FC236}">
                    <a16:creationId xmlns:a16="http://schemas.microsoft.com/office/drawing/2014/main" id="{792B9D46-2EA9-6696-130B-F1A5AF23E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120586">
                <a:off x="1216825" y="1329169"/>
                <a:ext cx="1838989" cy="1838989"/>
              </a:xfrm>
              <a:prstGeom prst="rect">
                <a:avLst/>
              </a:prstGeom>
            </p:spPr>
          </p:pic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45A0CBE-4CC5-2F0C-19CC-59072FA8B251}"/>
                  </a:ext>
                </a:extLst>
              </p:cNvPr>
              <p:cNvSpPr txBox="1"/>
              <p:nvPr/>
            </p:nvSpPr>
            <p:spPr>
              <a:xfrm>
                <a:off x="1396206" y="177159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the problem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B481D7E-DD86-6161-ECB8-9BE454E9B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Main</a:t>
            </a:r>
            <a:r>
              <a:rPr lang="it-IT" altLang="it-IT" dirty="0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1724403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14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4" name="Immagine 3" descr="Immagine che contiene testo, schermata, logo, Carattere&#10;&#10;Descrizione generata automaticamente">
            <a:extLst>
              <a:ext uri="{FF2B5EF4-FFF2-40B4-BE49-F238E27FC236}">
                <a16:creationId xmlns:a16="http://schemas.microsoft.com/office/drawing/2014/main" id="{AA5DBAE8-515B-B7E4-A87B-DB6142AA0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3" y="1700808"/>
            <a:ext cx="8532813" cy="182325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FBE8555-635A-8F43-3557-FA5D0E545B96}"/>
              </a:ext>
            </a:extLst>
          </p:cNvPr>
          <p:cNvSpPr txBox="1"/>
          <p:nvPr/>
        </p:nvSpPr>
        <p:spPr>
          <a:xfrm>
            <a:off x="1219200" y="4327598"/>
            <a:ext cx="2929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routine </a:t>
            </a:r>
            <a:r>
              <a:rPr lang="it-IT" sz="1600" dirty="0" err="1">
                <a:solidFill>
                  <a:srgbClr val="000000"/>
                </a:solidFill>
              </a:rPr>
              <a:t>clinically</a:t>
            </a:r>
            <a:r>
              <a:rPr lang="it-IT" sz="1600" dirty="0">
                <a:solidFill>
                  <a:srgbClr val="000000"/>
                </a:solidFill>
              </a:rPr>
              <a:t> </a:t>
            </a:r>
            <a:r>
              <a:rPr lang="it-IT" sz="1600" dirty="0" err="1">
                <a:solidFill>
                  <a:srgbClr val="000000"/>
                </a:solidFill>
              </a:rPr>
              <a:t>acquired</a:t>
            </a:r>
            <a:r>
              <a:rPr lang="it-IT" sz="1600" dirty="0">
                <a:solidFill>
                  <a:srgbClr val="000000"/>
                </a:solidFill>
              </a:rPr>
              <a:t> data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73BDB8-DF99-12A6-8DCB-B91EE77A01D3}"/>
              </a:ext>
            </a:extLst>
          </p:cNvPr>
          <p:cNvSpPr txBox="1"/>
          <p:nvPr/>
        </p:nvSpPr>
        <p:spPr>
          <a:xfrm>
            <a:off x="4964936" y="4725144"/>
            <a:ext cx="3493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multi-site </a:t>
            </a:r>
            <a:r>
              <a:rPr lang="it-IT" sz="1600" dirty="0" err="1">
                <a:solidFill>
                  <a:srgbClr val="000000"/>
                </a:solidFill>
              </a:rPr>
              <a:t>multiparametric</a:t>
            </a:r>
            <a:r>
              <a:rPr lang="it-IT" sz="1600" dirty="0">
                <a:solidFill>
                  <a:srgbClr val="000000"/>
                </a:solidFill>
              </a:rPr>
              <a:t> MRI </a:t>
            </a:r>
            <a:r>
              <a:rPr lang="it-IT" sz="1600" dirty="0" err="1">
                <a:solidFill>
                  <a:srgbClr val="000000"/>
                </a:solidFill>
              </a:rPr>
              <a:t>scans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1F9972E-6A97-6329-F136-74F7C3E879B7}"/>
              </a:ext>
            </a:extLst>
          </p:cNvPr>
          <p:cNvSpPr txBox="1"/>
          <p:nvPr/>
        </p:nvSpPr>
        <p:spPr>
          <a:xfrm>
            <a:off x="1763688" y="5237199"/>
            <a:ext cx="3308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>
                <a:solidFill>
                  <a:srgbClr val="000000"/>
                </a:solidFill>
              </a:rPr>
              <a:t>intrinsically</a:t>
            </a:r>
            <a:r>
              <a:rPr lang="it-IT" sz="1600" dirty="0">
                <a:solidFill>
                  <a:srgbClr val="000000"/>
                </a:solidFill>
              </a:rPr>
              <a:t> </a:t>
            </a:r>
            <a:r>
              <a:rPr lang="it-IT" sz="1600" dirty="0" err="1">
                <a:solidFill>
                  <a:srgbClr val="000000"/>
                </a:solidFill>
              </a:rPr>
              <a:t>heterogeneous</a:t>
            </a:r>
            <a:r>
              <a:rPr lang="it-IT" sz="1600" dirty="0">
                <a:solidFill>
                  <a:srgbClr val="000000"/>
                </a:solidFill>
              </a:rPr>
              <a:t> </a:t>
            </a:r>
            <a:r>
              <a:rPr lang="it-IT" sz="1600" dirty="0" err="1">
                <a:solidFill>
                  <a:srgbClr val="000000"/>
                </a:solidFill>
              </a:rPr>
              <a:t>tumors</a:t>
            </a:r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50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15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8" name="Immagine 7" descr="Immagine che contiene schermata, arte&#10;&#10;Descrizione generata automaticamente">
            <a:extLst>
              <a:ext uri="{FF2B5EF4-FFF2-40B4-BE49-F238E27FC236}">
                <a16:creationId xmlns:a16="http://schemas.microsoft.com/office/drawing/2014/main" id="{D771A566-8E01-3886-DD00-E72C525BB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3" y="2164816"/>
            <a:ext cx="8047554" cy="3208962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23E1408-982C-9702-C8D6-7F5389CB1DE0}"/>
              </a:ext>
            </a:extLst>
          </p:cNvPr>
          <p:cNvSpPr/>
          <p:nvPr/>
        </p:nvSpPr>
        <p:spPr bwMode="auto">
          <a:xfrm>
            <a:off x="335729" y="1991584"/>
            <a:ext cx="1198637" cy="346463"/>
          </a:xfrm>
          <a:prstGeom prst="roundRect">
            <a:avLst/>
          </a:prstGeom>
          <a:solidFill>
            <a:srgbClr val="EFD7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WHOLE TUMOR</a:t>
            </a:r>
            <a:endParaRPr kumimoji="0" lang="en-GB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B03C943-2FAB-E142-5E1E-F481B0F92E75}"/>
              </a:ext>
            </a:extLst>
          </p:cNvPr>
          <p:cNvSpPr/>
          <p:nvPr/>
        </p:nvSpPr>
        <p:spPr bwMode="auto">
          <a:xfrm>
            <a:off x="1904280" y="1991583"/>
            <a:ext cx="1198637" cy="346463"/>
          </a:xfrm>
          <a:prstGeom prst="roundRect">
            <a:avLst/>
          </a:prstGeom>
          <a:solidFill>
            <a:srgbClr val="BB887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TUMOR CORE</a:t>
            </a:r>
            <a:endParaRPr kumimoji="0" lang="en-GB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234A08C-E18A-C7E7-6D96-71775ED651CB}"/>
              </a:ext>
            </a:extLst>
          </p:cNvPr>
          <p:cNvSpPr/>
          <p:nvPr/>
        </p:nvSpPr>
        <p:spPr bwMode="auto">
          <a:xfrm>
            <a:off x="3344440" y="1988840"/>
            <a:ext cx="1403731" cy="346463"/>
          </a:xfrm>
          <a:prstGeom prst="roundRect">
            <a:avLst/>
          </a:prstGeom>
          <a:solidFill>
            <a:srgbClr val="94DAE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ENHANCING TUMOR</a:t>
            </a:r>
            <a:endParaRPr kumimoji="0" lang="en-GB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6E2FEAD5-FD20-E5C3-3627-5D2B94A54BE5}"/>
              </a:ext>
            </a:extLst>
          </p:cNvPr>
          <p:cNvGrpSpPr>
            <a:grpSpLocks noChangeAspect="1"/>
          </p:cNvGrpSpPr>
          <p:nvPr/>
        </p:nvGrpSpPr>
        <p:grpSpPr>
          <a:xfrm>
            <a:off x="7740352" y="2709288"/>
            <a:ext cx="1206676" cy="2120017"/>
            <a:chOff x="6004121" y="1127679"/>
            <a:chExt cx="1206676" cy="2120017"/>
          </a:xfrm>
        </p:grpSpPr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1CDE1849-6760-DC26-2310-F65CF960DD08}"/>
                </a:ext>
              </a:extLst>
            </p:cNvPr>
            <p:cNvSpPr/>
            <p:nvPr/>
          </p:nvSpPr>
          <p:spPr bwMode="auto">
            <a:xfrm>
              <a:off x="6012160" y="1127679"/>
              <a:ext cx="1198637" cy="346463"/>
            </a:xfrm>
            <a:prstGeom prst="roundRect">
              <a:avLst/>
            </a:prstGeom>
            <a:solidFill>
              <a:srgbClr val="EFD7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rPr>
                <a:t>EDEMA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E63F988D-9F29-7AA4-8066-C321F6550533}"/>
                </a:ext>
              </a:extLst>
            </p:cNvPr>
            <p:cNvSpPr/>
            <p:nvPr/>
          </p:nvSpPr>
          <p:spPr bwMode="auto">
            <a:xfrm>
              <a:off x="6004121" y="1685973"/>
              <a:ext cx="1198637" cy="346463"/>
            </a:xfrm>
            <a:prstGeom prst="roundRect">
              <a:avLst/>
            </a:prstGeom>
            <a:solidFill>
              <a:srgbClr val="BB887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rPr>
                <a:t>NON-ENHANCING 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CA959FE4-F384-2253-6B10-7EC403CF1B3F}"/>
                </a:ext>
              </a:extLst>
            </p:cNvPr>
            <p:cNvSpPr/>
            <p:nvPr/>
          </p:nvSpPr>
          <p:spPr bwMode="auto">
            <a:xfrm>
              <a:off x="6004121" y="2262265"/>
              <a:ext cx="1198637" cy="346463"/>
            </a:xfrm>
            <a:prstGeom prst="roundRect">
              <a:avLst/>
            </a:prstGeom>
            <a:solidFill>
              <a:srgbClr val="94DAE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rPr>
                <a:t>ENHANCING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172ADCAA-2BA7-53D3-11C3-82008F684273}"/>
                </a:ext>
              </a:extLst>
            </p:cNvPr>
            <p:cNvSpPr/>
            <p:nvPr/>
          </p:nvSpPr>
          <p:spPr bwMode="auto">
            <a:xfrm>
              <a:off x="6004121" y="2901233"/>
              <a:ext cx="1198637" cy="346463"/>
            </a:xfrm>
            <a:prstGeom prst="roundRect">
              <a:avLst/>
            </a:prstGeom>
            <a:solidFill>
              <a:srgbClr val="648D6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dirty="0">
                  <a:solidFill>
                    <a:srgbClr val="000000"/>
                  </a:solidFill>
                </a:rPr>
                <a:t>NECROSIS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7562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16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F2758D8-DBF8-327C-E7F4-0D709C92066A}"/>
              </a:ext>
            </a:extLst>
          </p:cNvPr>
          <p:cNvGrpSpPr/>
          <p:nvPr/>
        </p:nvGrpSpPr>
        <p:grpSpPr>
          <a:xfrm>
            <a:off x="381409" y="2132856"/>
            <a:ext cx="8381181" cy="2099962"/>
            <a:chOff x="381409" y="1484784"/>
            <a:chExt cx="8381181" cy="2099962"/>
          </a:xfrm>
        </p:grpSpPr>
        <p:pic>
          <p:nvPicPr>
            <p:cNvPr id="3" name="Immagine 2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22B9AF07-2471-12D7-A6D6-F49D81ECD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09" y="1484784"/>
              <a:ext cx="8381181" cy="2099962"/>
            </a:xfrm>
            <a:prstGeom prst="rect">
              <a:avLst/>
            </a:prstGeom>
          </p:spPr>
        </p:pic>
        <p:pic>
          <p:nvPicPr>
            <p:cNvPr id="2" name="Immagine 1" descr="Immagine che contiene arte&#10;&#10;Descrizione generata automaticamente con attendibilità media">
              <a:extLst>
                <a:ext uri="{FF2B5EF4-FFF2-40B4-BE49-F238E27FC236}">
                  <a16:creationId xmlns:a16="http://schemas.microsoft.com/office/drawing/2014/main" id="{0EFC34C7-66B2-603A-1D5D-CEDEB5513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002"/>
            <a:stretch/>
          </p:blipFill>
          <p:spPr>
            <a:xfrm>
              <a:off x="7150162" y="1700808"/>
              <a:ext cx="1598302" cy="1830854"/>
            </a:xfrm>
            <a:prstGeom prst="rect">
              <a:avLst/>
            </a:prstGeom>
          </p:spPr>
        </p:pic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6DDA2D93-A03E-33F1-57FF-031190CA79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A </a:t>
            </a:r>
            <a:r>
              <a:rPr lang="it-IT" altLang="it-IT" dirty="0" err="1"/>
              <a:t>multimodal</a:t>
            </a:r>
            <a:r>
              <a:rPr lang="it-IT" altLang="it-IT" dirty="0"/>
              <a:t> problem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2F5D6E3-3BA7-8DC7-4F2E-A6F1CCD001C2}"/>
              </a:ext>
            </a:extLst>
          </p:cNvPr>
          <p:cNvSpPr txBox="1"/>
          <p:nvPr/>
        </p:nvSpPr>
        <p:spPr>
          <a:xfrm>
            <a:off x="1116013" y="4751948"/>
            <a:ext cx="4589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>
                <a:solidFill>
                  <a:srgbClr val="000000"/>
                </a:solidFill>
              </a:rPr>
              <a:t>how</a:t>
            </a:r>
            <a:r>
              <a:rPr lang="it-IT" sz="1600" i="1" dirty="0">
                <a:solidFill>
                  <a:srgbClr val="000000"/>
                </a:solidFill>
              </a:rPr>
              <a:t> to combine </a:t>
            </a:r>
            <a:r>
              <a:rPr lang="it-IT" sz="1600" i="1" dirty="0" err="1">
                <a:solidFill>
                  <a:srgbClr val="000000"/>
                </a:solidFill>
              </a:rPr>
              <a:t>different</a:t>
            </a:r>
            <a:r>
              <a:rPr lang="it-IT" sz="1600" i="1" dirty="0">
                <a:solidFill>
                  <a:srgbClr val="000000"/>
                </a:solidFill>
              </a:rPr>
              <a:t> sources of information?</a:t>
            </a:r>
            <a:endParaRPr lang="en-GB" sz="1600" i="1" dirty="0">
              <a:solidFill>
                <a:srgbClr val="000000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2E2352B-5F0E-3F0F-C17D-D0BF68817E49}"/>
              </a:ext>
            </a:extLst>
          </p:cNvPr>
          <p:cNvSpPr txBox="1"/>
          <p:nvPr/>
        </p:nvSpPr>
        <p:spPr>
          <a:xfrm>
            <a:off x="4114800" y="5289116"/>
            <a:ext cx="3765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>
                <a:solidFill>
                  <a:srgbClr val="000000"/>
                </a:solidFill>
              </a:rPr>
              <a:t>how</a:t>
            </a:r>
            <a:r>
              <a:rPr lang="it-IT" sz="1600" i="1" dirty="0">
                <a:solidFill>
                  <a:srgbClr val="000000"/>
                </a:solidFill>
              </a:rPr>
              <a:t> to </a:t>
            </a:r>
            <a:r>
              <a:rPr lang="it-IT" sz="1600" i="1" dirty="0" err="1">
                <a:solidFill>
                  <a:srgbClr val="000000"/>
                </a:solidFill>
              </a:rPr>
              <a:t>suppress</a:t>
            </a:r>
            <a:r>
              <a:rPr lang="it-IT" sz="1600" i="1" dirty="0">
                <a:solidFill>
                  <a:srgbClr val="000000"/>
                </a:solidFill>
              </a:rPr>
              <a:t> </a:t>
            </a:r>
            <a:r>
              <a:rPr lang="it-IT" sz="1600" i="1" dirty="0" err="1">
                <a:solidFill>
                  <a:srgbClr val="000000"/>
                </a:solidFill>
              </a:rPr>
              <a:t>irrelevant</a:t>
            </a:r>
            <a:r>
              <a:rPr lang="it-IT" sz="1600" i="1" dirty="0">
                <a:solidFill>
                  <a:srgbClr val="000000"/>
                </a:solidFill>
              </a:rPr>
              <a:t> information?</a:t>
            </a:r>
            <a:endParaRPr lang="en-GB" sz="16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721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17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Literature </a:t>
            </a:r>
            <a:r>
              <a:rPr lang="it-IT" altLang="it-IT" dirty="0" err="1"/>
              <a:t>Overview</a:t>
            </a:r>
            <a:endParaRPr lang="it-IT" altLang="it-IT" dirty="0"/>
          </a:p>
        </p:txBody>
      </p:sp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2B70330-49EA-3B2D-13DD-FC7684E9E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t="1700" r="4336" b="20601"/>
          <a:stretch/>
        </p:blipFill>
        <p:spPr>
          <a:xfrm>
            <a:off x="1510953" y="1369945"/>
            <a:ext cx="6122093" cy="41181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SegResNet</a:t>
            </a:r>
            <a:endParaRPr lang="it-IT" alt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6EFBFDE-3940-FDF7-0490-F3ED331E04AA}"/>
              </a:ext>
            </a:extLst>
          </p:cNvPr>
          <p:cNvGrpSpPr/>
          <p:nvPr/>
        </p:nvGrpSpPr>
        <p:grpSpPr>
          <a:xfrm>
            <a:off x="863600" y="1338943"/>
            <a:ext cx="7416800" cy="3746241"/>
            <a:chOff x="863600" y="1555879"/>
            <a:chExt cx="7416800" cy="3746241"/>
          </a:xfrm>
        </p:grpSpPr>
        <p:pic>
          <p:nvPicPr>
            <p:cNvPr id="6" name="Immagine 5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1B5DD058-9A65-67F7-9968-F892ACAA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1555879"/>
              <a:ext cx="7416800" cy="3746241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A1C66B7-60EB-6136-0682-71055E0674C9}"/>
                </a:ext>
              </a:extLst>
            </p:cNvPr>
            <p:cNvSpPr txBox="1"/>
            <p:nvPr/>
          </p:nvSpPr>
          <p:spPr>
            <a:xfrm>
              <a:off x="6732240" y="270892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3x160x192x128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FDCF085-BE99-08C8-9049-34B3F8A53A83}"/>
                </a:ext>
              </a:extLst>
            </p:cNvPr>
            <p:cNvSpPr txBox="1"/>
            <p:nvPr/>
          </p:nvSpPr>
          <p:spPr>
            <a:xfrm>
              <a:off x="7020272" y="414908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4x160x192x128</a:t>
              </a: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302CA7-FB43-5BF7-59D4-AECB2A7BC559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Myronenko</a:t>
            </a:r>
            <a:r>
              <a:rPr lang="en-GB" sz="1400" dirty="0">
                <a:solidFill>
                  <a:srgbClr val="000000"/>
                </a:solidFill>
              </a:rPr>
              <a:t> A.</a:t>
            </a:r>
            <a:r>
              <a:rPr lang="en-GB" sz="1400" i="1" dirty="0">
                <a:solidFill>
                  <a:srgbClr val="000000"/>
                </a:solidFill>
              </a:rPr>
              <a:t>, </a:t>
            </a:r>
            <a:r>
              <a:rPr lang="en-GB" sz="1400" dirty="0">
                <a:solidFill>
                  <a:srgbClr val="000000"/>
                </a:solidFill>
              </a:rPr>
              <a:t>2018. </a:t>
            </a:r>
            <a:r>
              <a:rPr lang="en-GB" sz="1400" b="1" dirty="0">
                <a:solidFill>
                  <a:srgbClr val="000000"/>
                </a:solidFill>
              </a:rPr>
              <a:t>3D MRI brain </a:t>
            </a:r>
            <a:r>
              <a:rPr lang="en-GB" sz="1400" b="1" dirty="0" err="1">
                <a:solidFill>
                  <a:srgbClr val="000000"/>
                </a:solidFill>
              </a:rPr>
              <a:t>tumor</a:t>
            </a:r>
            <a:r>
              <a:rPr lang="en-GB" sz="1400" b="1" dirty="0">
                <a:solidFill>
                  <a:srgbClr val="000000"/>
                </a:solidFill>
              </a:rPr>
              <a:t> segmentation using autoencoder regularization</a:t>
            </a:r>
            <a:r>
              <a:rPr lang="en-GB" sz="1400" dirty="0">
                <a:solidFill>
                  <a:srgbClr val="000000"/>
                </a:solidFill>
              </a:rPr>
              <a:t>, arXiv:1810.11654</a:t>
            </a:r>
          </a:p>
        </p:txBody>
      </p:sp>
    </p:spTree>
    <p:extLst>
      <p:ext uri="{BB962C8B-B14F-4D97-AF65-F5344CB8AC3E}">
        <p14:creationId xmlns:p14="http://schemas.microsoft.com/office/powerpoint/2010/main" val="2827334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Shifted Windows Transformer</a:t>
            </a:r>
          </a:p>
        </p:txBody>
      </p:sp>
      <p:pic>
        <p:nvPicPr>
          <p:cNvPr id="8" name="Immagine 7" descr="Immagine che contiene schermata, quadrato, finestra, Rettangolo&#10;&#10;Descrizione generata automaticamente">
            <a:extLst>
              <a:ext uri="{FF2B5EF4-FFF2-40B4-BE49-F238E27FC236}">
                <a16:creationId xmlns:a16="http://schemas.microsoft.com/office/drawing/2014/main" id="{5FB20C73-AB01-2CB0-5EE4-27BB0619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6" y="983445"/>
            <a:ext cx="7918648" cy="435426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56C9165-8273-67F0-C16F-D5347182DE93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Liu, Z., Lin, Y., Cao, Y.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2021. </a:t>
            </a:r>
            <a:r>
              <a:rPr lang="en-GB" sz="1400" b="1" dirty="0">
                <a:solidFill>
                  <a:srgbClr val="000000"/>
                </a:solidFill>
              </a:rPr>
              <a:t>Swin Transformer: Hierarchical Vision Transformer using Shifted Windows</a:t>
            </a:r>
            <a:r>
              <a:rPr lang="en-GB" sz="1400" dirty="0">
                <a:solidFill>
                  <a:srgbClr val="000000"/>
                </a:solidFill>
              </a:rPr>
              <a:t>, arXiv:2103.14030</a:t>
            </a:r>
          </a:p>
        </p:txBody>
      </p:sp>
    </p:spTree>
    <p:extLst>
      <p:ext uri="{BB962C8B-B14F-4D97-AF65-F5344CB8AC3E}">
        <p14:creationId xmlns:p14="http://schemas.microsoft.com/office/powerpoint/2010/main" val="133422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2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Introduction</a:t>
            </a:r>
            <a:endParaRPr lang="it-IT" altLang="it-IT" dirty="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321B7BA-63DD-7FDF-514E-51ED6F8CAE8B}"/>
              </a:ext>
            </a:extLst>
          </p:cNvPr>
          <p:cNvGrpSpPr>
            <a:grpSpLocks noChangeAspect="1"/>
          </p:cNvGrpSpPr>
          <p:nvPr/>
        </p:nvGrpSpPr>
        <p:grpSpPr>
          <a:xfrm>
            <a:off x="2411760" y="4964596"/>
            <a:ext cx="4950265" cy="923289"/>
            <a:chOff x="845871" y="4346598"/>
            <a:chExt cx="7488101" cy="1396629"/>
          </a:xfrm>
        </p:grpSpPr>
        <p:pic>
          <p:nvPicPr>
            <p:cNvPr id="4" name="Immagine 3" descr="Immagine che contiene Elementi grafici, Carattere, grafica, logo&#10;&#10;Descrizione generata automaticamente">
              <a:extLst>
                <a:ext uri="{FF2B5EF4-FFF2-40B4-BE49-F238E27FC236}">
                  <a16:creationId xmlns:a16="http://schemas.microsoft.com/office/drawing/2014/main" id="{7DF3FCF6-7EA1-81E9-CB94-2BDBB835B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26"/>
            <a:stretch/>
          </p:blipFill>
          <p:spPr>
            <a:xfrm>
              <a:off x="4824413" y="4607021"/>
              <a:ext cx="3509559" cy="1011691"/>
            </a:xfrm>
            <a:prstGeom prst="rect">
              <a:avLst/>
            </a:prstGeom>
          </p:spPr>
        </p:pic>
        <p:pic>
          <p:nvPicPr>
            <p:cNvPr id="13" name="Immagine 12" descr="Immagine che contiene testo, logo, Carattere, Elementi grafici&#10;&#10;Descrizione generata automaticamente">
              <a:extLst>
                <a:ext uri="{FF2B5EF4-FFF2-40B4-BE49-F238E27FC236}">
                  <a16:creationId xmlns:a16="http://schemas.microsoft.com/office/drawing/2014/main" id="{D538A101-292B-CB3C-2A7C-8E5C4290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71" y="4346598"/>
              <a:ext cx="3361798" cy="1396629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D6A4EAA4-323E-2DFB-986F-FB8AC6C3E808}"/>
              </a:ext>
            </a:extLst>
          </p:cNvPr>
          <p:cNvGrpSpPr/>
          <p:nvPr/>
        </p:nvGrpSpPr>
        <p:grpSpPr>
          <a:xfrm>
            <a:off x="683568" y="1412776"/>
            <a:ext cx="7510471" cy="3495086"/>
            <a:chOff x="999852" y="1396413"/>
            <a:chExt cx="7510471" cy="3495086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207331B7-41E3-2C42-3880-6621D793A9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9852" y="1396413"/>
              <a:ext cx="7510471" cy="3495086"/>
              <a:chOff x="1219200" y="1569767"/>
              <a:chExt cx="6431041" cy="2992760"/>
            </a:xfrm>
          </p:grpSpPr>
          <p:pic>
            <p:nvPicPr>
              <p:cNvPr id="6" name="Immagine 5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E10B9B5E-2AA2-6A76-A2BC-FE8377E71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3655" y="2064303"/>
                <a:ext cx="2176586" cy="2176586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mammifero, cane, interno&#10;&#10;Descrizione generata automaticamente">
                <a:extLst>
                  <a:ext uri="{FF2B5EF4-FFF2-40B4-BE49-F238E27FC236}">
                    <a16:creationId xmlns:a16="http://schemas.microsoft.com/office/drawing/2014/main" id="{1F19707B-BCF3-8DD0-DB56-605A01A62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8529" r="90000">
                            <a14:foregroundMark x1="8824" y1="18824" x2="8824" y2="18824"/>
                            <a14:foregroundMark x1="28235" y1="16176" x2="28235" y2="16176"/>
                            <a14:foregroundMark x1="23824" y1="15882" x2="23824" y2="15882"/>
                            <a14:foregroundMark x1="69412" y1="14118" x2="69412" y2="14118"/>
                            <a14:foregroundMark x1="65294" y1="14118" x2="65294" y2="14118"/>
                            <a14:foregroundMark x1="43824" y1="13529" x2="43824" y2="13529"/>
                            <a14:foregroundMark x1="49412" y1="11765" x2="49412" y2="11765"/>
                            <a14:foregroundMark x1="47059" y1="11471" x2="47059" y2="11471"/>
                            <a14:foregroundMark x1="40294" y1="14412" x2="40294" y2="14412"/>
                            <a14:backgroundMark x1="89118" y1="63529" x2="89118" y2="63529"/>
                            <a14:backgroundMark x1="10588" y1="58824" x2="10588" y2="58824"/>
                            <a14:backgroundMark x1="8824" y1="45000" x2="8824" y2="45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1569767"/>
                <a:ext cx="2992760" cy="2992760"/>
              </a:xfrm>
              <a:prstGeom prst="rect">
                <a:avLst/>
              </a:prstGeom>
            </p:spPr>
          </p:pic>
        </p:grpSp>
        <p:sp>
          <p:nvSpPr>
            <p:cNvPr id="2" name="Segno di moltiplicazione 1">
              <a:extLst>
                <a:ext uri="{FF2B5EF4-FFF2-40B4-BE49-F238E27FC236}">
                  <a16:creationId xmlns:a16="http://schemas.microsoft.com/office/drawing/2014/main" id="{A4F6174F-A2D7-4C21-EC1F-45199D739E00}"/>
                </a:ext>
              </a:extLst>
            </p:cNvPr>
            <p:cNvSpPr/>
            <p:nvPr/>
          </p:nvSpPr>
          <p:spPr bwMode="auto">
            <a:xfrm>
              <a:off x="4803228" y="2796897"/>
              <a:ext cx="985344" cy="896035"/>
            </a:xfrm>
            <a:prstGeom prst="mathMultiply">
              <a:avLst>
                <a:gd name="adj1" fmla="val 19492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20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Shifted Window </a:t>
            </a:r>
            <a:r>
              <a:rPr lang="it-IT" altLang="it-IT" sz="2200" b="0" dirty="0" err="1"/>
              <a:t>Mechanism</a:t>
            </a:r>
            <a:endParaRPr lang="it-IT" altLang="it-IT" sz="2200" b="0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BB0B6F9-D21D-65DD-6705-CBC14B27754E}"/>
              </a:ext>
            </a:extLst>
          </p:cNvPr>
          <p:cNvGrpSpPr/>
          <p:nvPr/>
        </p:nvGrpSpPr>
        <p:grpSpPr>
          <a:xfrm>
            <a:off x="323528" y="2204865"/>
            <a:ext cx="4032448" cy="2540024"/>
            <a:chOff x="323528" y="2204865"/>
            <a:chExt cx="4032448" cy="2540024"/>
          </a:xfrm>
        </p:grpSpPr>
        <p:pic>
          <p:nvPicPr>
            <p:cNvPr id="10" name="Immagine 9" descr="Immagine che contiene linea, testo, schermata, Parallelo&#10;&#10;Descrizione generata automaticamente">
              <a:extLst>
                <a:ext uri="{FF2B5EF4-FFF2-40B4-BE49-F238E27FC236}">
                  <a16:creationId xmlns:a16="http://schemas.microsoft.com/office/drawing/2014/main" id="{9C6F7C22-C629-6372-576A-01A5A0FE7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43"/>
            <a:stretch/>
          </p:blipFill>
          <p:spPr>
            <a:xfrm>
              <a:off x="371872" y="2204865"/>
              <a:ext cx="3984104" cy="2088232"/>
            </a:xfrm>
            <a:prstGeom prst="rect">
              <a:avLst/>
            </a:prstGeom>
          </p:spPr>
        </p:pic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F980ABBB-7E03-FAF4-8FAD-BFE7E77540C3}"/>
                </a:ext>
              </a:extLst>
            </p:cNvPr>
            <p:cNvSpPr txBox="1"/>
            <p:nvPr/>
          </p:nvSpPr>
          <p:spPr>
            <a:xfrm>
              <a:off x="323528" y="4437112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(a.1)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Swin</a:t>
              </a:r>
              <a:r>
                <a:rPr lang="it-IT" sz="1400" dirty="0">
                  <a:solidFill>
                    <a:srgbClr val="000000"/>
                  </a:solidFill>
                </a:rPr>
                <a:t>-Transformer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EBEC78CD-09E8-7813-076A-1069AA949FD8}"/>
                </a:ext>
              </a:extLst>
            </p:cNvPr>
            <p:cNvSpPr txBox="1"/>
            <p:nvPr/>
          </p:nvSpPr>
          <p:spPr>
            <a:xfrm>
              <a:off x="2987824" y="4437112"/>
              <a:ext cx="936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(a.2)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ViT</a:t>
              </a:r>
              <a:endParaRPr lang="it-IT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882ED3A3-5F71-8353-4982-D92A80AF4F0F}"/>
              </a:ext>
            </a:extLst>
          </p:cNvPr>
          <p:cNvGrpSpPr/>
          <p:nvPr/>
        </p:nvGrpSpPr>
        <p:grpSpPr>
          <a:xfrm>
            <a:off x="4860032" y="2509897"/>
            <a:ext cx="4083707" cy="2225013"/>
            <a:chOff x="4860032" y="2509897"/>
            <a:chExt cx="4083707" cy="2225013"/>
          </a:xfrm>
        </p:grpSpPr>
        <p:pic>
          <p:nvPicPr>
            <p:cNvPr id="6" name="Immagine 5" descr="Immagine che contiene schermata, Rettangolo, finestra&#10;&#10;Descrizione generata automaticamente">
              <a:extLst>
                <a:ext uri="{FF2B5EF4-FFF2-40B4-BE49-F238E27FC236}">
                  <a16:creationId xmlns:a16="http://schemas.microsoft.com/office/drawing/2014/main" id="{FD9D615A-3CF0-6CDA-90C1-02C4DEC2E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7"/>
            <a:stretch/>
          </p:blipFill>
          <p:spPr>
            <a:xfrm>
              <a:off x="4860032" y="2509897"/>
              <a:ext cx="4083707" cy="1567176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8F3CED5B-444B-816B-7DB5-6E519F66D9CE}"/>
                </a:ext>
              </a:extLst>
            </p:cNvPr>
            <p:cNvSpPr txBox="1"/>
            <p:nvPr/>
          </p:nvSpPr>
          <p:spPr>
            <a:xfrm>
              <a:off x="5773929" y="4427133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(b)</a:t>
              </a:r>
              <a:r>
                <a:rPr lang="it-IT" sz="1400" dirty="0">
                  <a:solidFill>
                    <a:srgbClr val="000000"/>
                  </a:solidFill>
                </a:rPr>
                <a:t> Shifted Window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652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22/05/2023</a:t>
            </a:fld>
            <a:endParaRPr lang="it-IT" altLang="it-IT" sz="1100" dirty="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it-IT" sz="1100" dirty="0" err="1"/>
              <a:t>nnAttention</a:t>
            </a:r>
            <a:r>
              <a:rPr lang="it-IT" altLang="it-IT" sz="1100" dirty="0"/>
              <a:t> U-net for Brain </a:t>
            </a:r>
            <a:r>
              <a:rPr lang="it-IT" altLang="it-IT" sz="1100" dirty="0" err="1"/>
              <a:t>Tumor</a:t>
            </a:r>
            <a:r>
              <a:rPr lang="it-IT" altLang="it-IT" sz="1100" dirty="0"/>
              <a:t> </a:t>
            </a:r>
            <a:r>
              <a:rPr lang="it-IT" altLang="it-IT" sz="1100" dirty="0" err="1"/>
              <a:t>Segmentation</a:t>
            </a:r>
            <a:endParaRPr lang="it-IT" altLang="it-IT" sz="1100" dirty="0"/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21</a:t>
            </a:fld>
            <a:endParaRPr lang="it-IT" altLang="it-IT" sz="11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F2CACE-A9A3-E6F9-F0C6-08C7C6531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1" y="1760073"/>
            <a:ext cx="7996758" cy="3337854"/>
          </a:xfrm>
          <a:prstGeom prst="rect">
            <a:avLst/>
          </a:prstGeom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96B10C8F-F35C-3402-9139-559E0F215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09675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chemeClr val="tx1"/>
                </a:solidFill>
              </a:rPr>
              <a:t>3D Volume shifted </a:t>
            </a:r>
            <a:r>
              <a:rPr lang="it-IT" altLang="it-IT" sz="2200" dirty="0" err="1">
                <a:solidFill>
                  <a:schemeClr val="tx1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11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Swin</a:t>
            </a:r>
            <a:r>
              <a:rPr lang="it-IT" altLang="it-IT" dirty="0"/>
              <a:t> </a:t>
            </a:r>
            <a:r>
              <a:rPr lang="it-IT" altLang="it-IT" dirty="0" err="1"/>
              <a:t>UNetTRansformer</a:t>
            </a:r>
            <a:r>
              <a:rPr lang="it-IT" altLang="it-IT" dirty="0"/>
              <a:t> (</a:t>
            </a:r>
            <a:r>
              <a:rPr lang="it-IT" altLang="it-IT" dirty="0" err="1"/>
              <a:t>Swin</a:t>
            </a:r>
            <a:r>
              <a:rPr lang="it-IT" altLang="it-IT" dirty="0"/>
              <a:t> UNETR)</a:t>
            </a:r>
          </a:p>
        </p:txBody>
      </p:sp>
      <p:pic>
        <p:nvPicPr>
          <p:cNvPr id="15" name="Immagine 14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61CA3713-5C75-FE69-9CB8-0659D16E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2" y="1706265"/>
            <a:ext cx="8776276" cy="330691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A41995-410A-25A3-7727-FCDBFD81BD7D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Hatamizadeh</a:t>
            </a:r>
            <a:r>
              <a:rPr lang="en-GB" sz="1400" dirty="0">
                <a:solidFill>
                  <a:srgbClr val="000000"/>
                </a:solidFill>
              </a:rPr>
              <a:t>, A., Nath, V., Tang, Y.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2022. </a:t>
            </a:r>
            <a:r>
              <a:rPr lang="en-GB" sz="1400" b="1" dirty="0">
                <a:solidFill>
                  <a:srgbClr val="000000"/>
                </a:solidFill>
              </a:rPr>
              <a:t>Swin UNETR: Swin Transformers for Semantic Segmentation of Brain </a:t>
            </a:r>
            <a:r>
              <a:rPr lang="en-GB" sz="1400" b="1" dirty="0" err="1">
                <a:solidFill>
                  <a:srgbClr val="000000"/>
                </a:solidFill>
              </a:rPr>
              <a:t>Tumors</a:t>
            </a:r>
            <a:r>
              <a:rPr lang="en-GB" sz="1400" b="1" dirty="0">
                <a:solidFill>
                  <a:srgbClr val="000000"/>
                </a:solidFill>
              </a:rPr>
              <a:t> in MRI Images</a:t>
            </a:r>
            <a:r>
              <a:rPr lang="en-GB" sz="1400" dirty="0">
                <a:solidFill>
                  <a:srgbClr val="000000"/>
                </a:solidFill>
              </a:rPr>
              <a:t>, arXiv:2201.01266</a:t>
            </a:r>
          </a:p>
        </p:txBody>
      </p:sp>
    </p:spTree>
    <p:extLst>
      <p:ext uri="{BB962C8B-B14F-4D97-AF65-F5344CB8AC3E}">
        <p14:creationId xmlns:p14="http://schemas.microsoft.com/office/powerpoint/2010/main" val="3907374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23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Attention U-Net</a:t>
            </a:r>
          </a:p>
        </p:txBody>
      </p:sp>
      <p:pic>
        <p:nvPicPr>
          <p:cNvPr id="4" name="Immagine 3" descr="Immagine che contiene testo, diagramma, design, schermata&#10;&#10;Descrizione generata automaticamente">
            <a:extLst>
              <a:ext uri="{FF2B5EF4-FFF2-40B4-BE49-F238E27FC236}">
                <a16:creationId xmlns:a16="http://schemas.microsoft.com/office/drawing/2014/main" id="{3BFAD2EA-8E18-3527-EA33-D8FCB05547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82"/>
          <a:stretch/>
        </p:blipFill>
        <p:spPr>
          <a:xfrm>
            <a:off x="351397" y="1124744"/>
            <a:ext cx="8441206" cy="2357698"/>
          </a:xfrm>
          <a:prstGeom prst="rect">
            <a:avLst/>
          </a:prstGeom>
        </p:spPr>
      </p:pic>
      <p:pic>
        <p:nvPicPr>
          <p:cNvPr id="2" name="Immagine 1" descr="Immagine che contiene testo, diagramma, design, schermata&#10;&#10;Descrizione generata automaticamente">
            <a:extLst>
              <a:ext uri="{FF2B5EF4-FFF2-40B4-BE49-F238E27FC236}">
                <a16:creationId xmlns:a16="http://schemas.microsoft.com/office/drawing/2014/main" id="{1EE1AB38-F131-C887-6380-3A5A1FA577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1" t="64957" r="9887"/>
          <a:stretch/>
        </p:blipFill>
        <p:spPr>
          <a:xfrm>
            <a:off x="351397" y="3429000"/>
            <a:ext cx="8498703" cy="176367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CD6422D-9FDC-37A8-FD8B-6CC8DAAF5962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Oktay</a:t>
            </a:r>
            <a:r>
              <a:rPr lang="en-GB" sz="1400" dirty="0">
                <a:solidFill>
                  <a:srgbClr val="000000"/>
                </a:solidFill>
              </a:rPr>
              <a:t>, O, </a:t>
            </a:r>
            <a:r>
              <a:rPr lang="en-GB" sz="1400" dirty="0" err="1">
                <a:solidFill>
                  <a:srgbClr val="000000"/>
                </a:solidFill>
              </a:rPr>
              <a:t>Schlemper</a:t>
            </a:r>
            <a:r>
              <a:rPr lang="en-GB" sz="1400" dirty="0">
                <a:solidFill>
                  <a:srgbClr val="000000"/>
                </a:solidFill>
              </a:rPr>
              <a:t>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2018. </a:t>
            </a:r>
            <a:r>
              <a:rPr lang="en-GB" sz="1400" b="1" dirty="0" err="1">
                <a:solidFill>
                  <a:srgbClr val="000000"/>
                </a:solidFill>
              </a:rPr>
              <a:t>Attentio</a:t>
            </a:r>
            <a:r>
              <a:rPr lang="en-GB" sz="1400" b="1" dirty="0">
                <a:solidFill>
                  <a:srgbClr val="000000"/>
                </a:solidFill>
              </a:rPr>
              <a:t> U-Net:</a:t>
            </a:r>
            <a:r>
              <a:rPr lang="en-GB" sz="1400" dirty="0">
                <a:solidFill>
                  <a:srgbClr val="000000"/>
                </a:solidFill>
              </a:rPr>
              <a:t> </a:t>
            </a:r>
            <a:r>
              <a:rPr lang="en-GB" sz="1400" b="1" dirty="0">
                <a:solidFill>
                  <a:srgbClr val="000000"/>
                </a:solidFill>
              </a:rPr>
              <a:t>Learning Where to Look for the </a:t>
            </a:r>
            <a:r>
              <a:rPr lang="en-GB" sz="1400" b="1" dirty="0" err="1">
                <a:solidFill>
                  <a:srgbClr val="000000"/>
                </a:solidFill>
              </a:rPr>
              <a:t>Panncreas</a:t>
            </a:r>
            <a:r>
              <a:rPr lang="en-GB" sz="1400" dirty="0">
                <a:solidFill>
                  <a:srgbClr val="000000"/>
                </a:solidFill>
              </a:rPr>
              <a:t>, arXiv:1804.03999</a:t>
            </a:r>
          </a:p>
        </p:txBody>
      </p:sp>
    </p:spTree>
    <p:extLst>
      <p:ext uri="{BB962C8B-B14F-4D97-AF65-F5344CB8AC3E}">
        <p14:creationId xmlns:p14="http://schemas.microsoft.com/office/powerpoint/2010/main" val="3544096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24</a:t>
            </a:fld>
            <a:endParaRPr lang="it-IT" altLang="it-IT" sz="1100"/>
          </a:p>
        </p:txBody>
      </p:sp>
      <p:pic>
        <p:nvPicPr>
          <p:cNvPr id="3" name="Immagine 2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846AEBE0-F5D6-3476-AB6A-C832D48A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000130"/>
            <a:ext cx="8458200" cy="2180630"/>
          </a:xfrm>
          <a:prstGeom prst="rect">
            <a:avLst/>
          </a:prstGeom>
        </p:spPr>
      </p:pic>
      <p:sp>
        <p:nvSpPr>
          <p:cNvPr id="2" name="Text Box 5">
            <a:extLst>
              <a:ext uri="{FF2B5EF4-FFF2-40B4-BE49-F238E27FC236}">
                <a16:creationId xmlns:a16="http://schemas.microsoft.com/office/drawing/2014/main" id="{3BDF3C5A-865F-E90A-3C43-B579F62E4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476672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b="1" dirty="0">
                <a:solidFill>
                  <a:schemeClr val="tx1"/>
                </a:solidFill>
              </a:rPr>
              <a:t>Attention</a:t>
            </a:r>
            <a:r>
              <a:rPr lang="it-IT" altLang="it-IT" sz="2200" dirty="0">
                <a:solidFill>
                  <a:srgbClr val="000000"/>
                </a:solidFill>
              </a:rPr>
              <a:t> </a:t>
            </a:r>
            <a:r>
              <a:rPr lang="it-IT" altLang="it-IT" sz="2200" b="1" dirty="0">
                <a:solidFill>
                  <a:schemeClr val="tx1"/>
                </a:solidFill>
              </a:rPr>
              <a:t>Gate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166FEE3-63FB-4BFA-5479-DE4FF1FA2EEE}"/>
              </a:ext>
            </a:extLst>
          </p:cNvPr>
          <p:cNvSpPr txBox="1"/>
          <p:nvPr/>
        </p:nvSpPr>
        <p:spPr>
          <a:xfrm>
            <a:off x="869950" y="4532248"/>
            <a:ext cx="5237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altLang="it-IT" sz="1600" i="0" dirty="0">
                <a:solidFill>
                  <a:srgbClr val="000000"/>
                </a:solidFill>
              </a:rPr>
              <a:t>focus on target </a:t>
            </a:r>
            <a:r>
              <a:rPr lang="it-IT" altLang="it-IT" sz="1600" i="0" dirty="0" err="1">
                <a:solidFill>
                  <a:srgbClr val="000000"/>
                </a:solidFill>
              </a:rPr>
              <a:t>structures</a:t>
            </a:r>
            <a:r>
              <a:rPr lang="it-IT" altLang="it-IT" sz="1600" i="0" dirty="0">
                <a:solidFill>
                  <a:srgbClr val="000000"/>
                </a:solidFill>
              </a:rPr>
              <a:t> </a:t>
            </a:r>
            <a:r>
              <a:rPr lang="it-IT" altLang="it-IT" sz="1600" i="0" dirty="0" err="1">
                <a:solidFill>
                  <a:srgbClr val="000000"/>
                </a:solidFill>
              </a:rPr>
              <a:t>without</a:t>
            </a:r>
            <a:r>
              <a:rPr lang="it-IT" altLang="it-IT" sz="1600" i="0" dirty="0">
                <a:solidFill>
                  <a:srgbClr val="000000"/>
                </a:solidFill>
              </a:rPr>
              <a:t> </a:t>
            </a:r>
            <a:r>
              <a:rPr lang="it-IT" altLang="it-IT" sz="1600" i="0" dirty="0" err="1">
                <a:solidFill>
                  <a:srgbClr val="000000"/>
                </a:solidFill>
              </a:rPr>
              <a:t>additional</a:t>
            </a:r>
            <a:r>
              <a:rPr lang="it-IT" altLang="it-IT" sz="1600" i="0" dirty="0">
                <a:solidFill>
                  <a:srgbClr val="000000"/>
                </a:solidFill>
              </a:rPr>
              <a:t> </a:t>
            </a:r>
            <a:r>
              <a:rPr lang="it-IT" altLang="it-IT" sz="1600" i="0" dirty="0" err="1">
                <a:solidFill>
                  <a:srgbClr val="000000"/>
                </a:solidFill>
              </a:rPr>
              <a:t>supervision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DD60DE-181C-40FF-9352-8DC31CEB467F}"/>
              </a:ext>
            </a:extLst>
          </p:cNvPr>
          <p:cNvSpPr txBox="1"/>
          <p:nvPr/>
        </p:nvSpPr>
        <p:spPr>
          <a:xfrm>
            <a:off x="5219700" y="5106670"/>
            <a:ext cx="3238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altLang="it-IT" sz="1600" i="0" dirty="0">
                <a:solidFill>
                  <a:srgbClr val="000000"/>
                </a:solidFill>
              </a:rPr>
              <a:t>generate soft </a:t>
            </a:r>
            <a:r>
              <a:rPr lang="it-IT" altLang="it-IT" sz="1600" i="0" dirty="0" err="1">
                <a:solidFill>
                  <a:srgbClr val="000000"/>
                </a:solidFill>
              </a:rPr>
              <a:t>region</a:t>
            </a:r>
            <a:r>
              <a:rPr lang="it-IT" altLang="it-IT" sz="1600" i="0" dirty="0">
                <a:solidFill>
                  <a:srgbClr val="000000"/>
                </a:solidFill>
              </a:rPr>
              <a:t> </a:t>
            </a:r>
            <a:r>
              <a:rPr lang="it-IT" altLang="it-IT" sz="1600" i="0" dirty="0" err="1">
                <a:solidFill>
                  <a:srgbClr val="000000"/>
                </a:solidFill>
              </a:rPr>
              <a:t>proposals</a:t>
            </a:r>
            <a:r>
              <a:rPr lang="it-IT" altLang="it-IT" sz="1600" i="0" dirty="0">
                <a:solidFill>
                  <a:srgbClr val="000000"/>
                </a:solidFill>
              </a:rPr>
              <a:t> 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251889F-4982-5BD8-C62B-099926F27229}"/>
              </a:ext>
            </a:extLst>
          </p:cNvPr>
          <p:cNvSpPr txBox="1"/>
          <p:nvPr/>
        </p:nvSpPr>
        <p:spPr>
          <a:xfrm>
            <a:off x="1676400" y="5295848"/>
            <a:ext cx="3238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it-IT" sz="1600" i="0" dirty="0">
                <a:solidFill>
                  <a:srgbClr val="000000"/>
                </a:solidFill>
              </a:rPr>
              <a:t>highlights salient features for a specific task.</a:t>
            </a:r>
          </a:p>
          <a:p>
            <a:pPr algn="ctr"/>
            <a:endParaRPr lang="en-GB" altLang="it-IT" sz="1600" i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172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 smtClean="0"/>
              <a:pPr/>
              <a:t>22/05/2023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nnAttention U-Net</a:t>
            </a:r>
            <a:endParaRPr lang="it-IT" altLang="it-IT" dirty="0"/>
          </a:p>
        </p:txBody>
      </p:sp>
      <p:pic>
        <p:nvPicPr>
          <p:cNvPr id="5" name="Immagine 4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5A46B964-A024-DBA9-8C90-9712DF0C5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72"/>
          <a:stretch/>
        </p:blipFill>
        <p:spPr>
          <a:xfrm>
            <a:off x="3341" y="1124744"/>
            <a:ext cx="9140659" cy="2607355"/>
          </a:xfrm>
          <a:prstGeom prst="rect">
            <a:avLst/>
          </a:prstGeom>
        </p:spPr>
      </p:pic>
      <p:pic>
        <p:nvPicPr>
          <p:cNvPr id="2" name="Immagine 1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19C3681C-EF5D-F2B0-0A46-79D8F9B3F3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7" t="61261" r="19374" b="4732"/>
          <a:stretch/>
        </p:blipFill>
        <p:spPr>
          <a:xfrm>
            <a:off x="538439" y="3645024"/>
            <a:ext cx="8067121" cy="21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8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26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6F0ED96-E5FE-7957-A73B-32E2CBB76A7D}"/>
              </a:ext>
            </a:extLst>
          </p:cNvPr>
          <p:cNvGrpSpPr/>
          <p:nvPr/>
        </p:nvGrpSpPr>
        <p:grpSpPr>
          <a:xfrm>
            <a:off x="570042" y="1412776"/>
            <a:ext cx="7782564" cy="4441644"/>
            <a:chOff x="341442" y="1674741"/>
            <a:chExt cx="7782564" cy="4441644"/>
          </a:xfrm>
        </p:grpSpPr>
        <p:pic>
          <p:nvPicPr>
            <p:cNvPr id="3" name="Immagine 2" descr="Immagine che contiene Elementi grafici, design&#10;&#10;Descrizione generata automaticamente">
              <a:extLst>
                <a:ext uri="{FF2B5EF4-FFF2-40B4-BE49-F238E27FC236}">
                  <a16:creationId xmlns:a16="http://schemas.microsoft.com/office/drawing/2014/main" id="{1A6492BA-7EBF-87CB-B860-47CA07441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3" y="1674741"/>
              <a:ext cx="3507349" cy="890163"/>
            </a:xfrm>
            <a:prstGeom prst="rect">
              <a:avLst/>
            </a:prstGeom>
          </p:spPr>
        </p:pic>
        <p:pic>
          <p:nvPicPr>
            <p:cNvPr id="5" name="Immagine 4" descr="Immagine che contiene schermata, nero, oscurità&#10;&#10;Descrizione generata automaticamente">
              <a:extLst>
                <a:ext uri="{FF2B5EF4-FFF2-40B4-BE49-F238E27FC236}">
                  <a16:creationId xmlns:a16="http://schemas.microsoft.com/office/drawing/2014/main" id="{4BE4081B-A167-A49E-6BB3-133EB00D3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7" y="3094938"/>
              <a:ext cx="3507349" cy="446099"/>
            </a:xfrm>
            <a:prstGeom prst="rect">
              <a:avLst/>
            </a:prstGeom>
          </p:spPr>
        </p:pic>
        <p:pic>
          <p:nvPicPr>
            <p:cNvPr id="7" name="Immagine 6" descr="Immagine che contiene Carattere, Elementi grafici, logo, grafica&#10;&#10;Descrizione generata automaticamente">
              <a:extLst>
                <a:ext uri="{FF2B5EF4-FFF2-40B4-BE49-F238E27FC236}">
                  <a16:creationId xmlns:a16="http://schemas.microsoft.com/office/drawing/2014/main" id="{822FA899-1006-C91A-B9AF-0B6C10A0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40" y="3573016"/>
              <a:ext cx="2608300" cy="1030761"/>
            </a:xfrm>
            <a:prstGeom prst="rect">
              <a:avLst/>
            </a:prstGeom>
          </p:spPr>
        </p:pic>
        <p:pic>
          <p:nvPicPr>
            <p:cNvPr id="9" name="Immagine 8" descr="Immagine che contiene testo, Carattere, Elementi grafici, logo&#10;&#10;Descrizione generata automaticamente">
              <a:extLst>
                <a:ext uri="{FF2B5EF4-FFF2-40B4-BE49-F238E27FC236}">
                  <a16:creationId xmlns:a16="http://schemas.microsoft.com/office/drawing/2014/main" id="{80BE459B-5FCA-D14F-8C49-57454CB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657" y="2421079"/>
              <a:ext cx="3507349" cy="647881"/>
            </a:xfrm>
            <a:prstGeom prst="rect">
              <a:avLst/>
            </a:prstGeom>
          </p:spPr>
        </p:pic>
        <p:pic>
          <p:nvPicPr>
            <p:cNvPr id="4" name="Immagine 3" descr="Immagine che contiene Carattere, Elementi grafici, simbolo, logo&#10;&#10;Descrizione generata automaticamente">
              <a:extLst>
                <a:ext uri="{FF2B5EF4-FFF2-40B4-BE49-F238E27FC236}">
                  <a16:creationId xmlns:a16="http://schemas.microsoft.com/office/drawing/2014/main" id="{EC21B236-CBB1-AD60-192E-6A37CC4D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442" y="4149521"/>
              <a:ext cx="3971886" cy="1270077"/>
            </a:xfrm>
            <a:prstGeom prst="rect">
              <a:avLst/>
            </a:prstGeom>
          </p:spPr>
        </p:pic>
        <p:pic>
          <p:nvPicPr>
            <p:cNvPr id="8" name="Immagine 7" descr="Immagine che contiene Carattere, logo, Elementi grafici, bianco&#10;&#10;Descrizione generata automaticamente">
              <a:extLst>
                <a:ext uri="{FF2B5EF4-FFF2-40B4-BE49-F238E27FC236}">
                  <a16:creationId xmlns:a16="http://schemas.microsoft.com/office/drawing/2014/main" id="{F4DB0067-D524-C4F0-3A07-492282639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250" y="4650770"/>
              <a:ext cx="2608300" cy="1465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27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Hypertuning</a:t>
            </a:r>
            <a:r>
              <a:rPr lang="it-IT" altLang="it-IT" sz="2200" b="0" dirty="0"/>
              <a:t> and </a:t>
            </a:r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D2DCBD9-F2BC-721A-24DC-AA104E5B2808}"/>
              </a:ext>
            </a:extLst>
          </p:cNvPr>
          <p:cNvGrpSpPr/>
          <p:nvPr/>
        </p:nvGrpSpPr>
        <p:grpSpPr>
          <a:xfrm>
            <a:off x="803830" y="1490355"/>
            <a:ext cx="7536340" cy="4080490"/>
            <a:chOff x="803830" y="1490355"/>
            <a:chExt cx="7536340" cy="4080490"/>
          </a:xfrm>
        </p:grpSpPr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3083628" y="5232291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E7966DA1-DFC4-ACF8-9B12-41277F5F8C30}"/>
                </a:ext>
              </a:extLst>
            </p:cNvPr>
            <p:cNvGrpSpPr/>
            <p:nvPr/>
          </p:nvGrpSpPr>
          <p:grpSpPr>
            <a:xfrm>
              <a:off x="803830" y="1494777"/>
              <a:ext cx="2762560" cy="1289077"/>
              <a:chOff x="803830" y="1494777"/>
              <a:chExt cx="2762560" cy="1289077"/>
            </a:xfrm>
          </p:grpSpPr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6CCB47C5-DAF4-56C9-2328-CE679CC5D08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1831" y="1494777"/>
                <a:ext cx="2634559" cy="968507"/>
                <a:chOff x="2461198" y="2703034"/>
                <a:chExt cx="4937281" cy="1815026"/>
              </a:xfrm>
            </p:grpSpPr>
            <p:sp>
              <p:nvSpPr>
                <p:cNvPr id="2" name="Cubo 1">
                  <a:extLst>
                    <a:ext uri="{FF2B5EF4-FFF2-40B4-BE49-F238E27FC236}">
                      <a16:creationId xmlns:a16="http://schemas.microsoft.com/office/drawing/2014/main" id="{B5462E80-F0AA-3BF8-3743-BCCAD9D6C785}"/>
                    </a:ext>
                  </a:extLst>
                </p:cNvPr>
                <p:cNvSpPr/>
                <p:nvPr/>
              </p:nvSpPr>
              <p:spPr bwMode="auto">
                <a:xfrm>
                  <a:off x="2461198" y="3869988"/>
                  <a:ext cx="720080" cy="648072"/>
                </a:xfrm>
                <a:prstGeom prst="cube">
                  <a:avLst>
                    <a:gd name="adj" fmla="val 26973"/>
                  </a:avLst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0" name="Cubo 9">
                  <a:extLst>
                    <a:ext uri="{FF2B5EF4-FFF2-40B4-BE49-F238E27FC236}">
                      <a16:creationId xmlns:a16="http://schemas.microsoft.com/office/drawing/2014/main" id="{DD8AEBF9-8D35-49B5-9A4C-96FDBDE99D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154840" y="3654096"/>
                  <a:ext cx="959960" cy="863964"/>
                </a:xfrm>
                <a:prstGeom prst="cube">
                  <a:avLst>
                    <a:gd name="adj" fmla="val 46088"/>
                  </a:avLst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9" name="Cubo 8">
                  <a:extLst>
                    <a:ext uri="{FF2B5EF4-FFF2-40B4-BE49-F238E27FC236}">
                      <a16:creationId xmlns:a16="http://schemas.microsoft.com/office/drawing/2014/main" id="{73B30209-509D-E331-833A-0D7B78D6FB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923928" y="3330060"/>
                  <a:ext cx="1296144" cy="1188000"/>
                </a:xfrm>
                <a:prstGeom prst="cube">
                  <a:avLst>
                    <a:gd name="adj" fmla="val 61407"/>
                  </a:avLst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1" name="Cubo 10">
                  <a:extLst>
                    <a:ext uri="{FF2B5EF4-FFF2-40B4-BE49-F238E27FC236}">
                      <a16:creationId xmlns:a16="http://schemas.microsoft.com/office/drawing/2014/main" id="{B117E409-5120-104F-F6C0-4DEB1CF585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725857" y="3149908"/>
                  <a:ext cx="1486450" cy="1368152"/>
                </a:xfrm>
                <a:prstGeom prst="cube">
                  <a:avLst>
                    <a:gd name="adj" fmla="val 67104"/>
                  </a:avLst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2" name="Cubo 11">
                  <a:extLst>
                    <a:ext uri="{FF2B5EF4-FFF2-40B4-BE49-F238E27FC236}">
                      <a16:creationId xmlns:a16="http://schemas.microsoft.com/office/drawing/2014/main" id="{5EBCB68F-A385-94FB-68DB-5EA7ED3B6D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493478" y="2703034"/>
                  <a:ext cx="1905001" cy="1806086"/>
                </a:xfrm>
                <a:prstGeom prst="cube">
                  <a:avLst>
                    <a:gd name="adj" fmla="val 74942"/>
                  </a:avLst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grpSp>
            <p:nvGrpSpPr>
              <p:cNvPr id="10273" name="Gruppo 10272">
                <a:extLst>
                  <a:ext uri="{FF2B5EF4-FFF2-40B4-BE49-F238E27FC236}">
                    <a16:creationId xmlns:a16="http://schemas.microsoft.com/office/drawing/2014/main" id="{ADC73918-8699-F9C9-9A6C-6E26740F6196}"/>
                  </a:ext>
                </a:extLst>
              </p:cNvPr>
              <p:cNvGrpSpPr/>
              <p:nvPr/>
            </p:nvGrpSpPr>
            <p:grpSpPr>
              <a:xfrm>
                <a:off x="803830" y="2492304"/>
                <a:ext cx="2142547" cy="291550"/>
                <a:chOff x="971600" y="2517856"/>
                <a:chExt cx="2354839" cy="320438"/>
              </a:xfrm>
            </p:grpSpPr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D1A8AEBC-862C-A050-805E-D7EAE6DBB8B9}"/>
                    </a:ext>
                  </a:extLst>
                </p:cNvPr>
                <p:cNvSpPr txBox="1"/>
                <p:nvPr/>
              </p:nvSpPr>
              <p:spPr>
                <a:xfrm>
                  <a:off x="971600" y="2517856"/>
                  <a:ext cx="562994" cy="315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>
                      <a:solidFill>
                        <a:srgbClr val="000000"/>
                      </a:solidFill>
                    </a:rPr>
                    <a:t>16</a:t>
                  </a:r>
                  <a:endParaRPr lang="en-GB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144AACA3-75E6-6624-6EB9-7D6F7916012E}"/>
                    </a:ext>
                  </a:extLst>
                </p:cNvPr>
                <p:cNvSpPr txBox="1"/>
                <p:nvPr/>
              </p:nvSpPr>
              <p:spPr>
                <a:xfrm>
                  <a:off x="1406477" y="2522321"/>
                  <a:ext cx="562994" cy="315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>
                      <a:solidFill>
                        <a:srgbClr val="000000"/>
                      </a:solidFill>
                    </a:rPr>
                    <a:t>32</a:t>
                  </a:r>
                  <a:endParaRPr lang="en-GB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328873D2-CD13-C79E-EA59-C86586B6232C}"/>
                    </a:ext>
                  </a:extLst>
                </p:cNvPr>
                <p:cNvSpPr txBox="1"/>
                <p:nvPr/>
              </p:nvSpPr>
              <p:spPr>
                <a:xfrm>
                  <a:off x="1851595" y="2522975"/>
                  <a:ext cx="562994" cy="315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>
                      <a:solidFill>
                        <a:srgbClr val="000000"/>
                      </a:solidFill>
                    </a:rPr>
                    <a:t>64</a:t>
                  </a:r>
                  <a:endParaRPr lang="en-GB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" name="CasellaDiTesto 29">
                  <a:extLst>
                    <a:ext uri="{FF2B5EF4-FFF2-40B4-BE49-F238E27FC236}">
                      <a16:creationId xmlns:a16="http://schemas.microsoft.com/office/drawing/2014/main" id="{65BD8466-BBA9-6059-2B2F-5A618A06F134}"/>
                    </a:ext>
                  </a:extLst>
                </p:cNvPr>
                <p:cNvSpPr txBox="1"/>
                <p:nvPr/>
              </p:nvSpPr>
              <p:spPr>
                <a:xfrm>
                  <a:off x="2296713" y="2517856"/>
                  <a:ext cx="562994" cy="315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>
                      <a:solidFill>
                        <a:srgbClr val="000000"/>
                      </a:solidFill>
                    </a:rPr>
                    <a:t>128</a:t>
                  </a:r>
                  <a:endParaRPr lang="en-GB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609991D3-6BF4-AC35-EFDE-A79B631F9034}"/>
                    </a:ext>
                  </a:extLst>
                </p:cNvPr>
                <p:cNvSpPr txBox="1"/>
                <p:nvPr/>
              </p:nvSpPr>
              <p:spPr>
                <a:xfrm>
                  <a:off x="2763445" y="2522321"/>
                  <a:ext cx="562994" cy="315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>
                      <a:solidFill>
                        <a:srgbClr val="000000"/>
                      </a:solidFill>
                    </a:rPr>
                    <a:t>256</a:t>
                  </a:r>
                  <a:endParaRPr lang="en-GB" sz="14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53378D1F-1155-863C-1854-38846E592951}"/>
                </a:ext>
              </a:extLst>
            </p:cNvPr>
            <p:cNvGrpSpPr/>
            <p:nvPr/>
          </p:nvGrpSpPr>
          <p:grpSpPr>
            <a:xfrm>
              <a:off x="808030" y="3552891"/>
              <a:ext cx="2762560" cy="1289694"/>
              <a:chOff x="808030" y="3552891"/>
              <a:chExt cx="2762560" cy="1289694"/>
            </a:xfrm>
          </p:grpSpPr>
          <p:grpSp>
            <p:nvGrpSpPr>
              <p:cNvPr id="21" name="Gruppo 20">
                <a:extLst>
                  <a:ext uri="{FF2B5EF4-FFF2-40B4-BE49-F238E27FC236}">
                    <a16:creationId xmlns:a16="http://schemas.microsoft.com/office/drawing/2014/main" id="{486621B5-7D80-E794-1186-723EE7D28C2D}"/>
                  </a:ext>
                </a:extLst>
              </p:cNvPr>
              <p:cNvGrpSpPr/>
              <p:nvPr/>
            </p:nvGrpSpPr>
            <p:grpSpPr>
              <a:xfrm>
                <a:off x="936031" y="3552891"/>
                <a:ext cx="2634559" cy="968507"/>
                <a:chOff x="5525718" y="3429000"/>
                <a:chExt cx="2895601" cy="1064471"/>
              </a:xfrm>
            </p:grpSpPr>
            <p:sp>
              <p:nvSpPr>
                <p:cNvPr id="22" name="Cubo 21">
                  <a:extLst>
                    <a:ext uri="{FF2B5EF4-FFF2-40B4-BE49-F238E27FC236}">
                      <a16:creationId xmlns:a16="http://schemas.microsoft.com/office/drawing/2014/main" id="{52511CED-14A2-89A5-2A21-23069ADD88C9}"/>
                    </a:ext>
                  </a:extLst>
                </p:cNvPr>
                <p:cNvSpPr/>
                <p:nvPr/>
              </p:nvSpPr>
              <p:spPr bwMode="auto">
                <a:xfrm>
                  <a:off x="5525718" y="4113392"/>
                  <a:ext cx="422310" cy="380079"/>
                </a:xfrm>
                <a:prstGeom prst="cube">
                  <a:avLst>
                    <a:gd name="adj" fmla="val 26973"/>
                  </a:avLst>
                </a:prstGeom>
                <a:ln>
                  <a:solidFill>
                    <a:srgbClr val="822433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3" name="Cubo 22">
                  <a:extLst>
                    <a:ext uri="{FF2B5EF4-FFF2-40B4-BE49-F238E27FC236}">
                      <a16:creationId xmlns:a16="http://schemas.microsoft.com/office/drawing/2014/main" id="{33C76AB5-03D7-6DF4-5F32-26C572FED96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932523" y="3986776"/>
                  <a:ext cx="562994" cy="506695"/>
                </a:xfrm>
                <a:prstGeom prst="cube">
                  <a:avLst>
                    <a:gd name="adj" fmla="val 46088"/>
                  </a:avLst>
                </a:prstGeom>
                <a:ln>
                  <a:solidFill>
                    <a:srgbClr val="822433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4" name="Cubo 23">
                  <a:extLst>
                    <a:ext uri="{FF2B5EF4-FFF2-40B4-BE49-F238E27FC236}">
                      <a16:creationId xmlns:a16="http://schemas.microsoft.com/office/drawing/2014/main" id="{7BF66338-AB10-E53F-0D9B-3515E25408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6383575" y="3796736"/>
                  <a:ext cx="760158" cy="696735"/>
                </a:xfrm>
                <a:prstGeom prst="cube">
                  <a:avLst>
                    <a:gd name="adj" fmla="val 61407"/>
                  </a:avLst>
                </a:prstGeom>
                <a:ln>
                  <a:solidFill>
                    <a:srgbClr val="822433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5" name="Cubo 24">
                  <a:extLst>
                    <a:ext uri="{FF2B5EF4-FFF2-40B4-BE49-F238E27FC236}">
                      <a16:creationId xmlns:a16="http://schemas.microsoft.com/office/drawing/2014/main" id="{A36A19BB-9D3B-8323-3B42-39D2E42030E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6853888" y="3691081"/>
                  <a:ext cx="871769" cy="802390"/>
                </a:xfrm>
                <a:prstGeom prst="cube">
                  <a:avLst>
                    <a:gd name="adj" fmla="val 67104"/>
                  </a:avLst>
                </a:prstGeom>
                <a:ln>
                  <a:solidFill>
                    <a:srgbClr val="822433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6" name="Cubo 25">
                  <a:extLst>
                    <a:ext uri="{FF2B5EF4-FFF2-40B4-BE49-F238E27FC236}">
                      <a16:creationId xmlns:a16="http://schemas.microsoft.com/office/drawing/2014/main" id="{FD01A720-5104-F378-97FF-1CBDB636447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304080" y="3429000"/>
                  <a:ext cx="1117239" cy="1059228"/>
                </a:xfrm>
                <a:prstGeom prst="cube">
                  <a:avLst>
                    <a:gd name="adj" fmla="val 74942"/>
                  </a:avLst>
                </a:prstGeom>
                <a:ln>
                  <a:solidFill>
                    <a:srgbClr val="822433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grpSp>
            <p:nvGrpSpPr>
              <p:cNvPr id="10275" name="Gruppo 10274">
                <a:extLst>
                  <a:ext uri="{FF2B5EF4-FFF2-40B4-BE49-F238E27FC236}">
                    <a16:creationId xmlns:a16="http://schemas.microsoft.com/office/drawing/2014/main" id="{655183A3-2634-494C-58A8-A202096008B2}"/>
                  </a:ext>
                </a:extLst>
              </p:cNvPr>
              <p:cNvGrpSpPr/>
              <p:nvPr/>
            </p:nvGrpSpPr>
            <p:grpSpPr>
              <a:xfrm>
                <a:off x="808030" y="4541475"/>
                <a:ext cx="2162847" cy="301110"/>
                <a:chOff x="5399304" y="5158366"/>
                <a:chExt cx="2377150" cy="330945"/>
              </a:xfrm>
            </p:grpSpPr>
            <p:sp>
              <p:nvSpPr>
                <p:cNvPr id="10249" name="CasellaDiTesto 10248">
                  <a:extLst>
                    <a:ext uri="{FF2B5EF4-FFF2-40B4-BE49-F238E27FC236}">
                      <a16:creationId xmlns:a16="http://schemas.microsoft.com/office/drawing/2014/main" id="{52F7EF74-5AA0-6B64-CA8B-8F0B4976D2D3}"/>
                    </a:ext>
                  </a:extLst>
                </p:cNvPr>
                <p:cNvSpPr txBox="1"/>
                <p:nvPr/>
              </p:nvSpPr>
              <p:spPr>
                <a:xfrm>
                  <a:off x="5399304" y="5172635"/>
                  <a:ext cx="562994" cy="315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>
                      <a:solidFill>
                        <a:srgbClr val="000000"/>
                      </a:solidFill>
                    </a:rPr>
                    <a:t>48</a:t>
                  </a:r>
                  <a:endParaRPr lang="en-GB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50" name="CasellaDiTesto 10249">
                  <a:extLst>
                    <a:ext uri="{FF2B5EF4-FFF2-40B4-BE49-F238E27FC236}">
                      <a16:creationId xmlns:a16="http://schemas.microsoft.com/office/drawing/2014/main" id="{1BD557D1-5E6C-174F-1498-2FC78CE17F6A}"/>
                    </a:ext>
                  </a:extLst>
                </p:cNvPr>
                <p:cNvSpPr txBox="1"/>
                <p:nvPr/>
              </p:nvSpPr>
              <p:spPr>
                <a:xfrm>
                  <a:off x="5800905" y="5173992"/>
                  <a:ext cx="562994" cy="315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>
                      <a:solidFill>
                        <a:srgbClr val="000000"/>
                      </a:solidFill>
                    </a:rPr>
                    <a:t>96</a:t>
                  </a:r>
                  <a:endParaRPr lang="en-GB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51" name="CasellaDiTesto 10250">
                  <a:extLst>
                    <a:ext uri="{FF2B5EF4-FFF2-40B4-BE49-F238E27FC236}">
                      <a16:creationId xmlns:a16="http://schemas.microsoft.com/office/drawing/2014/main" id="{6F9CB39C-DF65-F0FC-9EA1-F3180DFC3EE9}"/>
                    </a:ext>
                  </a:extLst>
                </p:cNvPr>
                <p:cNvSpPr txBox="1"/>
                <p:nvPr/>
              </p:nvSpPr>
              <p:spPr>
                <a:xfrm>
                  <a:off x="6272802" y="5162238"/>
                  <a:ext cx="562994" cy="315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>
                      <a:solidFill>
                        <a:srgbClr val="000000"/>
                      </a:solidFill>
                    </a:rPr>
                    <a:t>192</a:t>
                  </a:r>
                  <a:endParaRPr lang="en-GB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52" name="CasellaDiTesto 10251">
                  <a:extLst>
                    <a:ext uri="{FF2B5EF4-FFF2-40B4-BE49-F238E27FC236}">
                      <a16:creationId xmlns:a16="http://schemas.microsoft.com/office/drawing/2014/main" id="{F0F6FDDB-E61C-1D14-B543-CD61A6AAF9EA}"/>
                    </a:ext>
                  </a:extLst>
                </p:cNvPr>
                <p:cNvSpPr txBox="1"/>
                <p:nvPr/>
              </p:nvSpPr>
              <p:spPr>
                <a:xfrm>
                  <a:off x="6750428" y="5168115"/>
                  <a:ext cx="562994" cy="315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>
                      <a:solidFill>
                        <a:srgbClr val="000000"/>
                      </a:solidFill>
                    </a:rPr>
                    <a:t>384</a:t>
                  </a:r>
                  <a:endParaRPr lang="en-GB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53" name="CasellaDiTesto 10252">
                  <a:extLst>
                    <a:ext uri="{FF2B5EF4-FFF2-40B4-BE49-F238E27FC236}">
                      <a16:creationId xmlns:a16="http://schemas.microsoft.com/office/drawing/2014/main" id="{8ABB1AB4-7F01-B7CC-1811-F329376C2796}"/>
                    </a:ext>
                  </a:extLst>
                </p:cNvPr>
                <p:cNvSpPr txBox="1"/>
                <p:nvPr/>
              </p:nvSpPr>
              <p:spPr>
                <a:xfrm>
                  <a:off x="7213460" y="5158366"/>
                  <a:ext cx="562994" cy="315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>
                      <a:solidFill>
                        <a:srgbClr val="000000"/>
                      </a:solidFill>
                    </a:rPr>
                    <a:t>768</a:t>
                  </a:r>
                  <a:endParaRPr lang="en-GB" sz="14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8902AF7F-4E1B-990A-1766-8020D0F802E6}"/>
                </a:ext>
              </a:extLst>
            </p:cNvPr>
            <p:cNvGrpSpPr/>
            <p:nvPr/>
          </p:nvGrpSpPr>
          <p:grpSpPr>
            <a:xfrm>
              <a:off x="4980920" y="1490355"/>
              <a:ext cx="2739878" cy="1274885"/>
              <a:chOff x="4980920" y="1490355"/>
              <a:chExt cx="2739878" cy="1274885"/>
            </a:xfrm>
          </p:grpSpPr>
          <p:grpSp>
            <p:nvGrpSpPr>
              <p:cNvPr id="20" name="Gruppo 19">
                <a:extLst>
                  <a:ext uri="{FF2B5EF4-FFF2-40B4-BE49-F238E27FC236}">
                    <a16:creationId xmlns:a16="http://schemas.microsoft.com/office/drawing/2014/main" id="{F638DB51-1A7C-65C0-5F04-BA327B2F2B17}"/>
                  </a:ext>
                </a:extLst>
              </p:cNvPr>
              <p:cNvGrpSpPr/>
              <p:nvPr/>
            </p:nvGrpSpPr>
            <p:grpSpPr>
              <a:xfrm>
                <a:off x="5086240" y="1490355"/>
                <a:ext cx="2634558" cy="968507"/>
                <a:chOff x="5525718" y="3429000"/>
                <a:chExt cx="2895601" cy="1064471"/>
              </a:xfrm>
            </p:grpSpPr>
            <p:sp>
              <p:nvSpPr>
                <p:cNvPr id="15" name="Cubo 14">
                  <a:extLst>
                    <a:ext uri="{FF2B5EF4-FFF2-40B4-BE49-F238E27FC236}">
                      <a16:creationId xmlns:a16="http://schemas.microsoft.com/office/drawing/2014/main" id="{0614AC93-4EA1-7824-6333-1156F96857AE}"/>
                    </a:ext>
                  </a:extLst>
                </p:cNvPr>
                <p:cNvSpPr/>
                <p:nvPr/>
              </p:nvSpPr>
              <p:spPr bwMode="auto">
                <a:xfrm>
                  <a:off x="5525718" y="4113392"/>
                  <a:ext cx="422310" cy="380079"/>
                </a:xfrm>
                <a:prstGeom prst="cube">
                  <a:avLst>
                    <a:gd name="adj" fmla="val 26973"/>
                  </a:avLst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6" name="Cubo 15">
                  <a:extLst>
                    <a:ext uri="{FF2B5EF4-FFF2-40B4-BE49-F238E27FC236}">
                      <a16:creationId xmlns:a16="http://schemas.microsoft.com/office/drawing/2014/main" id="{6C8A7A90-0DF8-91AF-CE4A-6F3C627BA5E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932523" y="3986776"/>
                  <a:ext cx="562994" cy="506695"/>
                </a:xfrm>
                <a:prstGeom prst="cube">
                  <a:avLst>
                    <a:gd name="adj" fmla="val 46088"/>
                  </a:avLst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7" name="Cubo 16">
                  <a:extLst>
                    <a:ext uri="{FF2B5EF4-FFF2-40B4-BE49-F238E27FC236}">
                      <a16:creationId xmlns:a16="http://schemas.microsoft.com/office/drawing/2014/main" id="{D68AD806-88D7-FCA6-ED08-4866FD043D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6383575" y="3796736"/>
                  <a:ext cx="760158" cy="696735"/>
                </a:xfrm>
                <a:prstGeom prst="cube">
                  <a:avLst>
                    <a:gd name="adj" fmla="val 61407"/>
                  </a:avLst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8" name="Cubo 17">
                  <a:extLst>
                    <a:ext uri="{FF2B5EF4-FFF2-40B4-BE49-F238E27FC236}">
                      <a16:creationId xmlns:a16="http://schemas.microsoft.com/office/drawing/2014/main" id="{4DD4BF13-EDE8-6874-D5D8-377083C0B5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6853888" y="3691081"/>
                  <a:ext cx="871769" cy="802390"/>
                </a:xfrm>
                <a:prstGeom prst="cube">
                  <a:avLst>
                    <a:gd name="adj" fmla="val 67104"/>
                  </a:avLst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9" name="Cubo 18">
                  <a:extLst>
                    <a:ext uri="{FF2B5EF4-FFF2-40B4-BE49-F238E27FC236}">
                      <a16:creationId xmlns:a16="http://schemas.microsoft.com/office/drawing/2014/main" id="{8358B78D-065C-B64D-9CE7-470E00CCAE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304080" y="3429000"/>
                  <a:ext cx="1117239" cy="1059228"/>
                </a:xfrm>
                <a:prstGeom prst="cube">
                  <a:avLst>
                    <a:gd name="adj" fmla="val 74942"/>
                  </a:avLst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grpSp>
            <p:nvGrpSpPr>
              <p:cNvPr id="10271" name="Gruppo 10270">
                <a:extLst>
                  <a:ext uri="{FF2B5EF4-FFF2-40B4-BE49-F238E27FC236}">
                    <a16:creationId xmlns:a16="http://schemas.microsoft.com/office/drawing/2014/main" id="{28DFD426-3FD0-7E9E-FAD5-7EE82C931084}"/>
                  </a:ext>
                </a:extLst>
              </p:cNvPr>
              <p:cNvGrpSpPr/>
              <p:nvPr/>
            </p:nvGrpSpPr>
            <p:grpSpPr>
              <a:xfrm>
                <a:off x="4980920" y="2470022"/>
                <a:ext cx="2125603" cy="295218"/>
                <a:chOff x="5214368" y="2505380"/>
                <a:chExt cx="2336216" cy="324469"/>
              </a:xfrm>
            </p:grpSpPr>
            <p:sp>
              <p:nvSpPr>
                <p:cNvPr id="10261" name="CasellaDiTesto 10260">
                  <a:extLst>
                    <a:ext uri="{FF2B5EF4-FFF2-40B4-BE49-F238E27FC236}">
                      <a16:creationId xmlns:a16="http://schemas.microsoft.com/office/drawing/2014/main" id="{CB5E5B09-94BC-6412-5876-2A5CAB5A159B}"/>
                    </a:ext>
                  </a:extLst>
                </p:cNvPr>
                <p:cNvSpPr txBox="1"/>
                <p:nvPr/>
              </p:nvSpPr>
              <p:spPr>
                <a:xfrm>
                  <a:off x="5214368" y="2513877"/>
                  <a:ext cx="562994" cy="315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>
                      <a:solidFill>
                        <a:srgbClr val="000000"/>
                      </a:solidFill>
                    </a:rPr>
                    <a:t>32</a:t>
                  </a:r>
                  <a:endParaRPr lang="en-GB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62" name="CasellaDiTesto 10261">
                  <a:extLst>
                    <a:ext uri="{FF2B5EF4-FFF2-40B4-BE49-F238E27FC236}">
                      <a16:creationId xmlns:a16="http://schemas.microsoft.com/office/drawing/2014/main" id="{9E8FDFBC-5838-4412-1F5C-0A94F5CD5BA6}"/>
                    </a:ext>
                  </a:extLst>
                </p:cNvPr>
                <p:cNvSpPr txBox="1"/>
                <p:nvPr/>
              </p:nvSpPr>
              <p:spPr>
                <a:xfrm>
                  <a:off x="5623697" y="2514531"/>
                  <a:ext cx="562994" cy="315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>
                      <a:solidFill>
                        <a:srgbClr val="000000"/>
                      </a:solidFill>
                    </a:rPr>
                    <a:t>64</a:t>
                  </a:r>
                  <a:endParaRPr lang="en-GB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63" name="CasellaDiTesto 10262">
                  <a:extLst>
                    <a:ext uri="{FF2B5EF4-FFF2-40B4-BE49-F238E27FC236}">
                      <a16:creationId xmlns:a16="http://schemas.microsoft.com/office/drawing/2014/main" id="{465D5155-2421-69DD-8C9A-8725953A7558}"/>
                    </a:ext>
                  </a:extLst>
                </p:cNvPr>
                <p:cNvSpPr txBox="1"/>
                <p:nvPr/>
              </p:nvSpPr>
              <p:spPr>
                <a:xfrm>
                  <a:off x="6064521" y="2511255"/>
                  <a:ext cx="562994" cy="315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>
                      <a:solidFill>
                        <a:srgbClr val="000000"/>
                      </a:solidFill>
                    </a:rPr>
                    <a:t>128</a:t>
                  </a:r>
                  <a:endParaRPr lang="en-GB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64" name="CasellaDiTesto 10263">
                  <a:extLst>
                    <a:ext uri="{FF2B5EF4-FFF2-40B4-BE49-F238E27FC236}">
                      <a16:creationId xmlns:a16="http://schemas.microsoft.com/office/drawing/2014/main" id="{5942BAA7-1F28-7E50-C336-70F934ECCCEA}"/>
                    </a:ext>
                  </a:extLst>
                </p:cNvPr>
                <p:cNvSpPr txBox="1"/>
                <p:nvPr/>
              </p:nvSpPr>
              <p:spPr>
                <a:xfrm>
                  <a:off x="6546766" y="2509355"/>
                  <a:ext cx="562994" cy="315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>
                      <a:solidFill>
                        <a:srgbClr val="000000"/>
                      </a:solidFill>
                    </a:rPr>
                    <a:t>256</a:t>
                  </a:r>
                  <a:endParaRPr lang="en-GB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70" name="CasellaDiTesto 10269">
                  <a:extLst>
                    <a:ext uri="{FF2B5EF4-FFF2-40B4-BE49-F238E27FC236}">
                      <a16:creationId xmlns:a16="http://schemas.microsoft.com/office/drawing/2014/main" id="{4A1A65B6-9B6E-F543-73CA-E1353510A1D6}"/>
                    </a:ext>
                  </a:extLst>
                </p:cNvPr>
                <p:cNvSpPr txBox="1"/>
                <p:nvPr/>
              </p:nvSpPr>
              <p:spPr>
                <a:xfrm>
                  <a:off x="6987590" y="2505380"/>
                  <a:ext cx="562994" cy="315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>
                      <a:solidFill>
                        <a:srgbClr val="000000"/>
                      </a:solidFill>
                    </a:rPr>
                    <a:t>512</a:t>
                  </a:r>
                  <a:endParaRPr lang="en-GB" sz="14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E20401C1-4A1F-0821-CA77-5FAE3E837845}"/>
                </a:ext>
              </a:extLst>
            </p:cNvPr>
            <p:cNvGrpSpPr/>
            <p:nvPr/>
          </p:nvGrpSpPr>
          <p:grpSpPr>
            <a:xfrm>
              <a:off x="4980920" y="2962579"/>
              <a:ext cx="3359250" cy="1874659"/>
              <a:chOff x="4980920" y="2962579"/>
              <a:chExt cx="3359250" cy="1874659"/>
            </a:xfrm>
          </p:grpSpPr>
          <p:grpSp>
            <p:nvGrpSpPr>
              <p:cNvPr id="3" name="Gruppo 2">
                <a:extLst>
                  <a:ext uri="{FF2B5EF4-FFF2-40B4-BE49-F238E27FC236}">
                    <a16:creationId xmlns:a16="http://schemas.microsoft.com/office/drawing/2014/main" id="{AEB9A6DD-E05A-FF99-9D28-BA8C834F4EBC}"/>
                  </a:ext>
                </a:extLst>
              </p:cNvPr>
              <p:cNvGrpSpPr/>
              <p:nvPr/>
            </p:nvGrpSpPr>
            <p:grpSpPr>
              <a:xfrm>
                <a:off x="5086240" y="2962579"/>
                <a:ext cx="3253930" cy="1555722"/>
                <a:chOff x="5086240" y="2962579"/>
                <a:chExt cx="3253930" cy="1555722"/>
              </a:xfrm>
            </p:grpSpPr>
            <p:sp>
              <p:nvSpPr>
                <p:cNvPr id="10267" name="Cubo 10266">
                  <a:extLst>
                    <a:ext uri="{FF2B5EF4-FFF2-40B4-BE49-F238E27FC236}">
                      <a16:creationId xmlns:a16="http://schemas.microsoft.com/office/drawing/2014/main" id="{54F95402-5A99-6D49-4F9D-1D893B44EF33}"/>
                    </a:ext>
                  </a:extLst>
                </p:cNvPr>
                <p:cNvSpPr/>
                <p:nvPr/>
              </p:nvSpPr>
              <p:spPr bwMode="auto">
                <a:xfrm>
                  <a:off x="5086240" y="4172486"/>
                  <a:ext cx="384238" cy="345815"/>
                </a:xfrm>
                <a:prstGeom prst="cube">
                  <a:avLst>
                    <a:gd name="adj" fmla="val 26973"/>
                  </a:avLst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0268" name="Cubo 10267">
                  <a:extLst>
                    <a:ext uri="{FF2B5EF4-FFF2-40B4-BE49-F238E27FC236}">
                      <a16:creationId xmlns:a16="http://schemas.microsoft.com/office/drawing/2014/main" id="{4160DCB4-DD48-80F5-AC07-50EA66E9C71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456371" y="4057285"/>
                  <a:ext cx="512239" cy="461016"/>
                </a:xfrm>
                <a:prstGeom prst="cube">
                  <a:avLst>
                    <a:gd name="adj" fmla="val 46088"/>
                  </a:avLst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0269" name="Cubo 10268">
                  <a:extLst>
                    <a:ext uri="{FF2B5EF4-FFF2-40B4-BE49-F238E27FC236}">
                      <a16:creationId xmlns:a16="http://schemas.microsoft.com/office/drawing/2014/main" id="{EBF050AD-45BD-FB3A-20F1-033106E07F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866760" y="3884377"/>
                  <a:ext cx="691629" cy="633924"/>
                </a:xfrm>
                <a:prstGeom prst="cube">
                  <a:avLst>
                    <a:gd name="adj" fmla="val 61407"/>
                  </a:avLst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0277" name="Cubo 10276">
                  <a:extLst>
                    <a:ext uri="{FF2B5EF4-FFF2-40B4-BE49-F238E27FC236}">
                      <a16:creationId xmlns:a16="http://schemas.microsoft.com/office/drawing/2014/main" id="{727CA65E-6EAA-B593-9297-774811BE330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6294673" y="3788247"/>
                  <a:ext cx="793178" cy="730054"/>
                </a:xfrm>
                <a:prstGeom prst="cube">
                  <a:avLst>
                    <a:gd name="adj" fmla="val 67104"/>
                  </a:avLst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0279" name="Cubo 10278">
                  <a:extLst>
                    <a:ext uri="{FF2B5EF4-FFF2-40B4-BE49-F238E27FC236}">
                      <a16:creationId xmlns:a16="http://schemas.microsoft.com/office/drawing/2014/main" id="{407CA1F5-B9C9-5376-F649-D92EC24156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6704279" y="2962579"/>
                  <a:ext cx="1635891" cy="1550952"/>
                </a:xfrm>
                <a:prstGeom prst="cube">
                  <a:avLst>
                    <a:gd name="adj" fmla="val 85661"/>
                  </a:avLst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grpSp>
            <p:nvGrpSpPr>
              <p:cNvPr id="10257" name="Gruppo 10256">
                <a:extLst>
                  <a:ext uri="{FF2B5EF4-FFF2-40B4-BE49-F238E27FC236}">
                    <a16:creationId xmlns:a16="http://schemas.microsoft.com/office/drawing/2014/main" id="{3CC4D378-7FCA-2F70-601A-ACE46A8E3E57}"/>
                  </a:ext>
                </a:extLst>
              </p:cNvPr>
              <p:cNvGrpSpPr/>
              <p:nvPr/>
            </p:nvGrpSpPr>
            <p:grpSpPr>
              <a:xfrm>
                <a:off x="4980920" y="4529461"/>
                <a:ext cx="2406541" cy="307777"/>
                <a:chOff x="5214368" y="2505380"/>
                <a:chExt cx="2644991" cy="338273"/>
              </a:xfrm>
            </p:grpSpPr>
            <p:sp>
              <p:nvSpPr>
                <p:cNvPr id="10258" name="CasellaDiTesto 10257">
                  <a:extLst>
                    <a:ext uri="{FF2B5EF4-FFF2-40B4-BE49-F238E27FC236}">
                      <a16:creationId xmlns:a16="http://schemas.microsoft.com/office/drawing/2014/main" id="{89B0A3EC-47F3-64DC-09A9-DA726F89D751}"/>
                    </a:ext>
                  </a:extLst>
                </p:cNvPr>
                <p:cNvSpPr txBox="1"/>
                <p:nvPr/>
              </p:nvSpPr>
              <p:spPr>
                <a:xfrm>
                  <a:off x="5214368" y="2513877"/>
                  <a:ext cx="562994" cy="315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>
                      <a:solidFill>
                        <a:srgbClr val="000000"/>
                      </a:solidFill>
                    </a:rPr>
                    <a:t>32</a:t>
                  </a:r>
                  <a:endParaRPr lang="en-GB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59" name="CasellaDiTesto 10258">
                  <a:extLst>
                    <a:ext uri="{FF2B5EF4-FFF2-40B4-BE49-F238E27FC236}">
                      <a16:creationId xmlns:a16="http://schemas.microsoft.com/office/drawing/2014/main" id="{31C72BFB-A7F5-2FA5-59DE-7249911D15B7}"/>
                    </a:ext>
                  </a:extLst>
                </p:cNvPr>
                <p:cNvSpPr txBox="1"/>
                <p:nvPr/>
              </p:nvSpPr>
              <p:spPr>
                <a:xfrm>
                  <a:off x="5623697" y="2514531"/>
                  <a:ext cx="562994" cy="315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>
                      <a:solidFill>
                        <a:srgbClr val="000000"/>
                      </a:solidFill>
                    </a:rPr>
                    <a:t>64</a:t>
                  </a:r>
                  <a:endParaRPr lang="en-GB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60" name="CasellaDiTesto 10259">
                  <a:extLst>
                    <a:ext uri="{FF2B5EF4-FFF2-40B4-BE49-F238E27FC236}">
                      <a16:creationId xmlns:a16="http://schemas.microsoft.com/office/drawing/2014/main" id="{034CB9F0-540A-6282-7291-7004D632CB15}"/>
                    </a:ext>
                  </a:extLst>
                </p:cNvPr>
                <p:cNvSpPr txBox="1"/>
                <p:nvPr/>
              </p:nvSpPr>
              <p:spPr>
                <a:xfrm>
                  <a:off x="6064521" y="2511255"/>
                  <a:ext cx="562994" cy="315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>
                      <a:solidFill>
                        <a:srgbClr val="000000"/>
                      </a:solidFill>
                    </a:rPr>
                    <a:t>128</a:t>
                  </a:r>
                  <a:endParaRPr lang="en-GB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65" name="CasellaDiTesto 10264">
                  <a:extLst>
                    <a:ext uri="{FF2B5EF4-FFF2-40B4-BE49-F238E27FC236}">
                      <a16:creationId xmlns:a16="http://schemas.microsoft.com/office/drawing/2014/main" id="{1D86664C-A2A7-72CE-EA6F-DB24E570B152}"/>
                    </a:ext>
                  </a:extLst>
                </p:cNvPr>
                <p:cNvSpPr txBox="1"/>
                <p:nvPr/>
              </p:nvSpPr>
              <p:spPr>
                <a:xfrm>
                  <a:off x="6546766" y="2509355"/>
                  <a:ext cx="562994" cy="315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>
                      <a:solidFill>
                        <a:srgbClr val="000000"/>
                      </a:solidFill>
                    </a:rPr>
                    <a:t>256</a:t>
                  </a:r>
                  <a:endParaRPr lang="en-GB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66" name="CasellaDiTesto 10265">
                  <a:extLst>
                    <a:ext uri="{FF2B5EF4-FFF2-40B4-BE49-F238E27FC236}">
                      <a16:creationId xmlns:a16="http://schemas.microsoft.com/office/drawing/2014/main" id="{7C54EE4E-C3C3-26D5-CD45-C6682F7F41DE}"/>
                    </a:ext>
                  </a:extLst>
                </p:cNvPr>
                <p:cNvSpPr txBox="1"/>
                <p:nvPr/>
              </p:nvSpPr>
              <p:spPr>
                <a:xfrm>
                  <a:off x="6987590" y="2505380"/>
                  <a:ext cx="871769" cy="3382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>
                      <a:solidFill>
                        <a:srgbClr val="000000"/>
                      </a:solidFill>
                    </a:rPr>
                    <a:t>1024</a:t>
                  </a:r>
                  <a:endParaRPr lang="en-GB" sz="14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97330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28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Hypertuning</a:t>
            </a:r>
            <a:r>
              <a:rPr lang="it-IT" altLang="it-IT" sz="2200" b="0" dirty="0"/>
              <a:t> and </a:t>
            </a:r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pic>
        <p:nvPicPr>
          <p:cNvPr id="14" name="Immagine 13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A47D750B-89E9-AE27-3561-03F723081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253"/>
            <a:ext cx="9144000" cy="480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70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29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Hypertuning</a:t>
            </a:r>
            <a:r>
              <a:rPr lang="it-IT" altLang="it-IT" sz="2200" b="0" dirty="0"/>
              <a:t> and </a:t>
            </a:r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E0A030E-E0AE-1A08-5E3C-F3FCAF7213EA}"/>
              </a:ext>
            </a:extLst>
          </p:cNvPr>
          <p:cNvGrpSpPr/>
          <p:nvPr/>
        </p:nvGrpSpPr>
        <p:grpSpPr>
          <a:xfrm>
            <a:off x="361448" y="1988840"/>
            <a:ext cx="8421104" cy="3228809"/>
            <a:chOff x="361448" y="1988840"/>
            <a:chExt cx="8421104" cy="3228809"/>
          </a:xfrm>
        </p:grpSpPr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3002608" y="4879095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B44B175-91AD-970A-5C25-71183229C2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1448" y="1988840"/>
              <a:ext cx="8421104" cy="2299804"/>
              <a:chOff x="832476" y="1320969"/>
              <a:chExt cx="7718895" cy="2108031"/>
            </a:xfrm>
          </p:grpSpPr>
          <p:pic>
            <p:nvPicPr>
              <p:cNvPr id="10281" name="Immagine 10280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6028890A-E2CC-C1CB-B5F7-95C4F91875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038"/>
              <a:stretch/>
            </p:blipFill>
            <p:spPr>
              <a:xfrm>
                <a:off x="832476" y="1321036"/>
                <a:ext cx="3663002" cy="2107964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7210A394-464F-31DA-40BE-F7DEB88E7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343"/>
              <a:stretch/>
            </p:blipFill>
            <p:spPr>
              <a:xfrm>
                <a:off x="4721699" y="1320969"/>
                <a:ext cx="3829672" cy="21079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936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3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B71C423-2644-59F2-A936-F2D97223E08B}"/>
              </a:ext>
            </a:extLst>
          </p:cNvPr>
          <p:cNvGrpSpPr/>
          <p:nvPr/>
        </p:nvGrpSpPr>
        <p:grpSpPr>
          <a:xfrm>
            <a:off x="507556" y="2708920"/>
            <a:ext cx="8127360" cy="1497332"/>
            <a:chOff x="507556" y="2708920"/>
            <a:chExt cx="8127360" cy="1497332"/>
          </a:xfrm>
        </p:grpSpPr>
        <p:pic>
          <p:nvPicPr>
            <p:cNvPr id="3" name="Elemento grafico 2">
              <a:extLst>
                <a:ext uri="{FF2B5EF4-FFF2-40B4-BE49-F238E27FC236}">
                  <a16:creationId xmlns:a16="http://schemas.microsoft.com/office/drawing/2014/main" id="{85B6BC72-4B09-37A3-319B-87D93875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773" y="2708920"/>
              <a:ext cx="1080001" cy="1080000"/>
            </a:xfrm>
            <a:prstGeom prst="rect">
              <a:avLst/>
            </a:prstGeom>
          </p:spPr>
        </p:pic>
        <p:pic>
          <p:nvPicPr>
            <p:cNvPr id="5" name="Elemento grafico 4">
              <a:extLst>
                <a:ext uri="{FF2B5EF4-FFF2-40B4-BE49-F238E27FC236}">
                  <a16:creationId xmlns:a16="http://schemas.microsoft.com/office/drawing/2014/main" id="{3CF2D79A-EA9C-7280-8757-93826DB9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31999" y="2708920"/>
              <a:ext cx="1080001" cy="1080000"/>
            </a:xfrm>
            <a:prstGeom prst="rect">
              <a:avLst/>
            </a:prstGeom>
          </p:spPr>
        </p:pic>
        <p:pic>
          <p:nvPicPr>
            <p:cNvPr id="7" name="Elemento grafico 6">
              <a:extLst>
                <a:ext uri="{FF2B5EF4-FFF2-40B4-BE49-F238E27FC236}">
                  <a16:creationId xmlns:a16="http://schemas.microsoft.com/office/drawing/2014/main" id="{A7D4235A-928E-C33F-D49F-EFB90389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67226" y="2708920"/>
              <a:ext cx="1080001" cy="10800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212797F-6444-6273-0F64-9BA7F191D7C1}"/>
                </a:ext>
              </a:extLst>
            </p:cNvPr>
            <p:cNvSpPr txBox="1"/>
            <p:nvPr/>
          </p:nvSpPr>
          <p:spPr>
            <a:xfrm>
              <a:off x="507556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CLASSIFICATION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D53479B-B897-38AB-96C7-A6B7BE4BFF8E}"/>
                </a:ext>
              </a:extLst>
            </p:cNvPr>
            <p:cNvSpPr txBox="1"/>
            <p:nvPr/>
          </p:nvSpPr>
          <p:spPr>
            <a:xfrm>
              <a:off x="3442782" y="3782985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DETECTION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F0581BE-42A6-883E-EDAA-7B9ECD0FB6B9}"/>
                </a:ext>
              </a:extLst>
            </p:cNvPr>
            <p:cNvSpPr txBox="1"/>
            <p:nvPr/>
          </p:nvSpPr>
          <p:spPr>
            <a:xfrm>
              <a:off x="6376483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SEGMENTATION</a:t>
              </a: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18D58D64-32EB-47B2-0BF7-758C3F4BA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33140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30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Hypertuning</a:t>
            </a:r>
            <a:r>
              <a:rPr lang="it-IT" altLang="it-IT" sz="2200" b="0" dirty="0"/>
              <a:t> and </a:t>
            </a:r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pic>
        <p:nvPicPr>
          <p:cNvPr id="3" name="Immagine 2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166FDFA3-4363-2AB4-FD33-F5EE372AC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253"/>
            <a:ext cx="9144000" cy="480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99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31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Hypertuning</a:t>
            </a:r>
            <a:r>
              <a:rPr lang="it-IT" altLang="it-IT" sz="2200" b="0" dirty="0"/>
              <a:t> and </a:t>
            </a:r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BE0C8E7-D146-54D0-D8EC-D26945905256}"/>
              </a:ext>
            </a:extLst>
          </p:cNvPr>
          <p:cNvGrpSpPr/>
          <p:nvPr/>
        </p:nvGrpSpPr>
        <p:grpSpPr>
          <a:xfrm>
            <a:off x="848084" y="1015564"/>
            <a:ext cx="7592604" cy="4768214"/>
            <a:chOff x="848084" y="1015564"/>
            <a:chExt cx="7592604" cy="4768214"/>
          </a:xfrm>
        </p:grpSpPr>
        <p:grpSp>
          <p:nvGrpSpPr>
            <p:cNvPr id="10293" name="Gruppo 10292">
              <a:extLst>
                <a:ext uri="{FF2B5EF4-FFF2-40B4-BE49-F238E27FC236}">
                  <a16:creationId xmlns:a16="http://schemas.microsoft.com/office/drawing/2014/main" id="{2F59718B-B580-D479-536B-A4B7ECA9EA53}"/>
                </a:ext>
              </a:extLst>
            </p:cNvPr>
            <p:cNvGrpSpPr/>
            <p:nvPr/>
          </p:nvGrpSpPr>
          <p:grpSpPr>
            <a:xfrm>
              <a:off x="848084" y="1015564"/>
              <a:ext cx="7592604" cy="4181252"/>
              <a:chOff x="848084" y="1015564"/>
              <a:chExt cx="7592604" cy="4181252"/>
            </a:xfrm>
          </p:grpSpPr>
          <p:grpSp>
            <p:nvGrpSpPr>
              <p:cNvPr id="10246" name="Gruppo 10245">
                <a:extLst>
                  <a:ext uri="{FF2B5EF4-FFF2-40B4-BE49-F238E27FC236}">
                    <a16:creationId xmlns:a16="http://schemas.microsoft.com/office/drawing/2014/main" id="{F8655985-EE09-8ECE-82C9-3910F2F91E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48084" y="2907171"/>
                <a:ext cx="7592604" cy="2289645"/>
                <a:chOff x="219756" y="3365376"/>
                <a:chExt cx="9144000" cy="2757488"/>
              </a:xfrm>
            </p:grpSpPr>
            <p:pic>
              <p:nvPicPr>
                <p:cNvPr id="10240" name="Immagine 10239" descr="Immagine che contiene diagramma, schermata, linea, testo&#10;&#10;Descrizione generata automaticamente">
                  <a:extLst>
                    <a:ext uri="{FF2B5EF4-FFF2-40B4-BE49-F238E27FC236}">
                      <a16:creationId xmlns:a16="http://schemas.microsoft.com/office/drawing/2014/main" id="{7A46A171-564C-C98D-3D88-5162169750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6891"/>
                <a:stretch/>
              </p:blipFill>
              <p:spPr>
                <a:xfrm>
                  <a:off x="219756" y="3365376"/>
                  <a:ext cx="4856300" cy="2757488"/>
                </a:xfrm>
                <a:prstGeom prst="rect">
                  <a:avLst/>
                </a:prstGeom>
              </p:spPr>
            </p:pic>
            <p:pic>
              <p:nvPicPr>
                <p:cNvPr id="10241" name="Immagine 10240" descr="Immagine che contiene diagramma, schermata, linea, testo&#10;&#10;Descrizione generata automaticamente">
                  <a:extLst>
                    <a:ext uri="{FF2B5EF4-FFF2-40B4-BE49-F238E27FC236}">
                      <a16:creationId xmlns:a16="http://schemas.microsoft.com/office/drawing/2014/main" id="{76EE29BC-7193-0291-197C-FDBCBA4E49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109"/>
                <a:stretch/>
              </p:blipFill>
              <p:spPr>
                <a:xfrm>
                  <a:off x="5076056" y="3365376"/>
                  <a:ext cx="4287700" cy="2757488"/>
                </a:xfrm>
                <a:prstGeom prst="rect">
                  <a:avLst/>
                </a:prstGeom>
              </p:spPr>
            </p:pic>
          </p:grpSp>
          <p:cxnSp>
            <p:nvCxnSpPr>
              <p:cNvPr id="10248" name="Connettore 2 10247">
                <a:extLst>
                  <a:ext uri="{FF2B5EF4-FFF2-40B4-BE49-F238E27FC236}">
                    <a16:creationId xmlns:a16="http://schemas.microsoft.com/office/drawing/2014/main" id="{3197FA4D-954B-61AD-0312-CD1081977257}"/>
                  </a:ext>
                </a:extLst>
              </p:cNvPr>
              <p:cNvCxnSpPr>
                <a:cxnSpLocks/>
                <a:stCxn id="6" idx="2"/>
              </p:cNvCxnSpPr>
              <p:nvPr/>
            </p:nvCxnSpPr>
            <p:spPr bwMode="auto">
              <a:xfrm>
                <a:off x="4509797" y="3355604"/>
                <a:ext cx="42290" cy="1443174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55" name="Connettore 2 10254">
                <a:extLst>
                  <a:ext uri="{FF2B5EF4-FFF2-40B4-BE49-F238E27FC236}">
                    <a16:creationId xmlns:a16="http://schemas.microsoft.com/office/drawing/2014/main" id="{7B575442-818D-7F37-A6D5-BD9C0EFA243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667000" y="3355604"/>
                <a:ext cx="1842796" cy="1228221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58" name="Connettore 2 10257">
                <a:extLst>
                  <a:ext uri="{FF2B5EF4-FFF2-40B4-BE49-F238E27FC236}">
                    <a16:creationId xmlns:a16="http://schemas.microsoft.com/office/drawing/2014/main" id="{D6F45CB3-93A7-672F-B4C7-91C11C301B97}"/>
                  </a:ext>
                </a:extLst>
              </p:cNvPr>
              <p:cNvCxnSpPr>
                <a:cxnSpLocks/>
                <a:stCxn id="6" idx="2"/>
              </p:cNvCxnSpPr>
              <p:nvPr/>
            </p:nvCxnSpPr>
            <p:spPr bwMode="auto">
              <a:xfrm flipH="1">
                <a:off x="3275856" y="3355604"/>
                <a:ext cx="1233941" cy="1443174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65" name="Connettore 2 10264">
                <a:extLst>
                  <a:ext uri="{FF2B5EF4-FFF2-40B4-BE49-F238E27FC236}">
                    <a16:creationId xmlns:a16="http://schemas.microsoft.com/office/drawing/2014/main" id="{5BEA8DAA-50A1-DE89-23C8-D32DDCFE104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908414" y="3355604"/>
                <a:ext cx="2622528" cy="448433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68" name="Connettore 2 10267">
                <a:extLst>
                  <a:ext uri="{FF2B5EF4-FFF2-40B4-BE49-F238E27FC236}">
                    <a16:creationId xmlns:a16="http://schemas.microsoft.com/office/drawing/2014/main" id="{388270AA-8A08-ED75-0268-6A2BDD06ED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999232" y="3355604"/>
                <a:ext cx="510565" cy="1582287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" name="Immagine 5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5158DCAE-4533-7D71-22B4-4650DC69A3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63" r="51217" b="50867"/>
              <a:stretch/>
            </p:blipFill>
            <p:spPr>
              <a:xfrm>
                <a:off x="3275856" y="1015564"/>
                <a:ext cx="2467881" cy="2340040"/>
              </a:xfrm>
              <a:prstGeom prst="rect">
                <a:avLst/>
              </a:prstGeom>
            </p:spPr>
          </p:pic>
        </p:grpSp>
        <p:sp>
          <p:nvSpPr>
            <p:cNvPr id="10294" name="CasellaDiTesto 10293">
              <a:extLst>
                <a:ext uri="{FF2B5EF4-FFF2-40B4-BE49-F238E27FC236}">
                  <a16:creationId xmlns:a16="http://schemas.microsoft.com/office/drawing/2014/main" id="{F18AC8DF-70CA-1E47-83BE-70D5EB6E903C}"/>
                </a:ext>
              </a:extLst>
            </p:cNvPr>
            <p:cNvSpPr txBox="1"/>
            <p:nvPr/>
          </p:nvSpPr>
          <p:spPr>
            <a:xfrm>
              <a:off x="3383868" y="5445224"/>
              <a:ext cx="2376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 err="1">
                  <a:solidFill>
                    <a:srgbClr val="000000"/>
                  </a:solidFill>
                </a:rPr>
                <a:t>Spatial</a:t>
              </a:r>
              <a:r>
                <a:rPr lang="it-IT" sz="1600" dirty="0">
                  <a:solidFill>
                    <a:srgbClr val="000000"/>
                  </a:solidFill>
                </a:rPr>
                <a:t> 3D Dropout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415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32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Hypertuning</a:t>
            </a:r>
            <a:r>
              <a:rPr lang="it-IT" altLang="it-IT" sz="2200" b="0" dirty="0"/>
              <a:t> and </a:t>
            </a:r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pic>
        <p:nvPicPr>
          <p:cNvPr id="3" name="Immagine 2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FE1EFDDA-1593-4DA6-A4B5-DEAE3005F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253"/>
            <a:ext cx="9144000" cy="480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81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33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Hypertuning</a:t>
            </a:r>
            <a:r>
              <a:rPr lang="it-IT" altLang="it-IT" sz="2200" b="0" dirty="0"/>
              <a:t> and </a:t>
            </a:r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pic>
        <p:nvPicPr>
          <p:cNvPr id="8" name="Immagine 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7CA337FE-95CF-2C05-D303-2B40BE755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253"/>
            <a:ext cx="9144000" cy="480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01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34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Hypertuning</a:t>
            </a:r>
            <a:r>
              <a:rPr lang="it-IT" altLang="it-IT" sz="2200" b="0" dirty="0"/>
              <a:t> and </a:t>
            </a:r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794AA7A-2671-CC74-0BA2-CE0BB259EC42}"/>
              </a:ext>
            </a:extLst>
          </p:cNvPr>
          <p:cNvGrpSpPr/>
          <p:nvPr/>
        </p:nvGrpSpPr>
        <p:grpSpPr>
          <a:xfrm>
            <a:off x="1564218" y="980728"/>
            <a:ext cx="6039816" cy="4957904"/>
            <a:chOff x="1564218" y="1008475"/>
            <a:chExt cx="6039816" cy="4957904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8499F031-30AB-B699-3ACB-61454126FE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4218" y="1008475"/>
              <a:ext cx="6039816" cy="4525275"/>
              <a:chOff x="6352" y="904765"/>
              <a:chExt cx="5620852" cy="4652020"/>
            </a:xfrm>
          </p:grpSpPr>
          <p:pic>
            <p:nvPicPr>
              <p:cNvPr id="3" name="Immagine 2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3DBE583A-9582-297B-C338-57ABE01B03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818"/>
              <a:stretch/>
            </p:blipFill>
            <p:spPr>
              <a:xfrm>
                <a:off x="6352" y="904765"/>
                <a:ext cx="5616624" cy="2380219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78E1166F-B47B-0F4C-7BA2-FF60EEC57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013"/>
              <a:stretch/>
            </p:blipFill>
            <p:spPr>
              <a:xfrm>
                <a:off x="10580" y="3284984"/>
                <a:ext cx="5616624" cy="2271801"/>
              </a:xfrm>
              <a:prstGeom prst="rect">
                <a:avLst/>
              </a:prstGeom>
            </p:spPr>
          </p:pic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3021BB6D-4289-822A-AA90-306528FA470A}"/>
                </a:ext>
              </a:extLst>
            </p:cNvPr>
            <p:cNvSpPr txBox="1"/>
            <p:nvPr/>
          </p:nvSpPr>
          <p:spPr>
            <a:xfrm>
              <a:off x="3136326" y="5627825"/>
              <a:ext cx="2895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 err="1">
                  <a:solidFill>
                    <a:srgbClr val="000000"/>
                  </a:solidFill>
                </a:rPr>
                <a:t>Hausdorff</a:t>
              </a:r>
              <a:r>
                <a:rPr lang="it-IT" sz="1600" dirty="0">
                  <a:solidFill>
                    <a:srgbClr val="000000"/>
                  </a:solidFill>
                </a:rPr>
                <a:t> </a:t>
              </a:r>
              <a:r>
                <a:rPr lang="it-IT" sz="1600" dirty="0" err="1">
                  <a:solidFill>
                    <a:srgbClr val="000000"/>
                  </a:solidFill>
                </a:rPr>
                <a:t>Distance</a:t>
              </a:r>
              <a:r>
                <a:rPr lang="it-IT" sz="1600" dirty="0">
                  <a:solidFill>
                    <a:srgbClr val="000000"/>
                  </a:solidFill>
                </a:rPr>
                <a:t> </a:t>
              </a:r>
              <a:r>
                <a:rPr lang="it-IT" sz="1600" dirty="0" err="1">
                  <a:solidFill>
                    <a:srgbClr val="000000"/>
                  </a:solidFill>
                </a:rPr>
                <a:t>Reduction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943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35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Hypertuning</a:t>
            </a:r>
            <a:r>
              <a:rPr lang="it-IT" altLang="it-IT" sz="2200" b="0" dirty="0"/>
              <a:t> and </a:t>
            </a:r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pic>
        <p:nvPicPr>
          <p:cNvPr id="4" name="Immagine 3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C9DA5FAC-E8F2-54BD-EA60-8B7D9C184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253"/>
            <a:ext cx="9144000" cy="480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9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36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40A44FAC-B888-C348-8967-ADC1CA63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0" y="1147409"/>
            <a:ext cx="9046980" cy="47525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3D53C6C-845E-6985-BFFC-01DDAC39A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395721"/>
            <a:ext cx="7559675" cy="504825"/>
          </a:xfrm>
        </p:spPr>
        <p:txBody>
          <a:bodyPr/>
          <a:lstStyle/>
          <a:p>
            <a:r>
              <a:rPr lang="it-IT" dirty="0"/>
              <a:t>Quantitative </a:t>
            </a:r>
            <a:r>
              <a:rPr lang="it-IT" dirty="0" err="1"/>
              <a:t>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5121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37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12306" name="Immagine 1230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148C6ACA-6898-295F-DF43-70F71B545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480349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38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48C4A1D3-118C-EA38-2EC0-E7EB1A454022}"/>
              </a:ext>
            </a:extLst>
          </p:cNvPr>
          <p:cNvGrpSpPr/>
          <p:nvPr/>
        </p:nvGrpSpPr>
        <p:grpSpPr>
          <a:xfrm>
            <a:off x="106299" y="836712"/>
            <a:ext cx="8930197" cy="4823767"/>
            <a:chOff x="106299" y="1197521"/>
            <a:chExt cx="8930197" cy="482376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C1F518F-0CBD-8D2C-A622-95A7F4BCD8D5}"/>
                </a:ext>
              </a:extLst>
            </p:cNvPr>
            <p:cNvGrpSpPr/>
            <p:nvPr/>
          </p:nvGrpSpPr>
          <p:grpSpPr>
            <a:xfrm>
              <a:off x="106299" y="1197521"/>
              <a:ext cx="7799397" cy="4823767"/>
              <a:chOff x="613849" y="1097492"/>
              <a:chExt cx="7691669" cy="5067812"/>
            </a:xfrm>
          </p:grpSpPr>
          <p:pic>
            <p:nvPicPr>
              <p:cNvPr id="5" name="Immagine 4" descr="Immagine che contiene testo, linea, schermata, Carattere&#10;&#10;Descrizione generata automaticamente">
                <a:extLst>
                  <a:ext uri="{FF2B5EF4-FFF2-40B4-BE49-F238E27FC236}">
                    <a16:creationId xmlns:a16="http://schemas.microsoft.com/office/drawing/2014/main" id="{BCBB5CFF-5644-08A6-648D-45A40CB661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420"/>
              <a:stretch/>
            </p:blipFill>
            <p:spPr>
              <a:xfrm>
                <a:off x="4679900" y="3645304"/>
                <a:ext cx="3625617" cy="252000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testo, diagramma, Carattere, linea&#10;&#10;Descrizione generata automaticamente">
                <a:extLst>
                  <a:ext uri="{FF2B5EF4-FFF2-40B4-BE49-F238E27FC236}">
                    <a16:creationId xmlns:a16="http://schemas.microsoft.com/office/drawing/2014/main" id="{77A09B52-C89A-0617-FF6D-35DFEC52C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421"/>
              <a:stretch/>
            </p:blipFill>
            <p:spPr>
              <a:xfrm>
                <a:off x="613849" y="3645304"/>
                <a:ext cx="3625617" cy="252000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testo, linea, Carattere, schermata&#10;&#10;Descrizione generata automaticamente">
                <a:extLst>
                  <a:ext uri="{FF2B5EF4-FFF2-40B4-BE49-F238E27FC236}">
                    <a16:creationId xmlns:a16="http://schemas.microsoft.com/office/drawing/2014/main" id="{0C4189F8-11FD-12FA-543F-B2E04342E8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421"/>
              <a:stretch/>
            </p:blipFill>
            <p:spPr>
              <a:xfrm>
                <a:off x="4679901" y="1123075"/>
                <a:ext cx="3625617" cy="252000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testo, linea, diagramma, Carattere&#10;&#10;Descrizione generata automaticamente">
                <a:extLst>
                  <a:ext uri="{FF2B5EF4-FFF2-40B4-BE49-F238E27FC236}">
                    <a16:creationId xmlns:a16="http://schemas.microsoft.com/office/drawing/2014/main" id="{689B1D43-5B6C-5A7D-274F-3311417E75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708"/>
              <a:stretch/>
            </p:blipFill>
            <p:spPr>
              <a:xfrm>
                <a:off x="644714" y="1097492"/>
                <a:ext cx="3563888" cy="2520000"/>
              </a:xfrm>
              <a:prstGeom prst="rect">
                <a:avLst/>
              </a:prstGeom>
            </p:spPr>
          </p:pic>
        </p:grpSp>
        <p:pic>
          <p:nvPicPr>
            <p:cNvPr id="16" name="Immagine 15" descr="Immagine che contiene testo, linea, schermata, Carattere&#10;&#10;Descrizione generata automaticamente">
              <a:extLst>
                <a:ext uri="{FF2B5EF4-FFF2-40B4-BE49-F238E27FC236}">
                  <a16:creationId xmlns:a16="http://schemas.microsoft.com/office/drawing/2014/main" id="{1E9CFBA1-16E1-3359-3E0A-565DFF6011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25" t="38008" r="1964" b="32010"/>
            <a:stretch/>
          </p:blipFill>
          <p:spPr>
            <a:xfrm>
              <a:off x="7820099" y="2900131"/>
              <a:ext cx="1216397" cy="1057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5744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39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877A8E6B-9C3C-AD15-E58F-0C8B94B7E9B9}"/>
              </a:ext>
            </a:extLst>
          </p:cNvPr>
          <p:cNvGrpSpPr>
            <a:grpSpLocks noChangeAspect="1"/>
          </p:cNvGrpSpPr>
          <p:nvPr/>
        </p:nvGrpSpPr>
        <p:grpSpPr>
          <a:xfrm>
            <a:off x="395536" y="908720"/>
            <a:ext cx="7288429" cy="5226619"/>
            <a:chOff x="214331" y="1124744"/>
            <a:chExt cx="7028975" cy="5040561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69B44ACA-1991-AA3F-BF71-87D0A6892AF4}"/>
                </a:ext>
              </a:extLst>
            </p:cNvPr>
            <p:cNvGrpSpPr/>
            <p:nvPr/>
          </p:nvGrpSpPr>
          <p:grpSpPr>
            <a:xfrm>
              <a:off x="214331" y="1124744"/>
              <a:ext cx="1946045" cy="2295029"/>
              <a:chOff x="1219200" y="1575504"/>
              <a:chExt cx="1548930" cy="1825114"/>
            </a:xfrm>
          </p:grpSpPr>
          <p:pic>
            <p:nvPicPr>
              <p:cNvPr id="5" name="Immagine 4" descr="Immagine che contiene disegno, schizzo, arte, Arte bambini&#10;&#10;Descrizione generata automaticamente">
                <a:extLst>
                  <a:ext uri="{FF2B5EF4-FFF2-40B4-BE49-F238E27FC236}">
                    <a16:creationId xmlns:a16="http://schemas.microsoft.com/office/drawing/2014/main" id="{F93AF7F6-CF26-C68F-86B0-8042548D0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1" y="1575504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F4E321-54DF-6F83-8B2A-94889C6EC46B}"/>
                  </a:ext>
                </a:extLst>
              </p:cNvPr>
              <p:cNvSpPr txBox="1"/>
              <p:nvPr/>
            </p:nvSpPr>
            <p:spPr>
              <a:xfrm>
                <a:off x="1219200" y="3140968"/>
                <a:ext cx="1548929" cy="2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b="1" dirty="0">
                    <a:solidFill>
                      <a:srgbClr val="000000"/>
                    </a:solidFill>
                  </a:rPr>
                  <a:t>Ground truth</a:t>
                </a:r>
              </a:p>
            </p:txBody>
          </p: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F88B8F67-1402-C483-45B2-ACEB47845426}"/>
                </a:ext>
              </a:extLst>
            </p:cNvPr>
            <p:cNvGrpSpPr/>
            <p:nvPr/>
          </p:nvGrpSpPr>
          <p:grpSpPr>
            <a:xfrm>
              <a:off x="2699792" y="1127648"/>
              <a:ext cx="1961329" cy="2391345"/>
              <a:chOff x="3779912" y="1577813"/>
              <a:chExt cx="1561096" cy="1901709"/>
            </a:xfrm>
          </p:grpSpPr>
          <p:pic>
            <p:nvPicPr>
              <p:cNvPr id="13" name="Immagine 12" descr="Immagine che contiene disegno, cartone animato, arte&#10;&#10;Descrizione generata automaticamente">
                <a:extLst>
                  <a:ext uri="{FF2B5EF4-FFF2-40B4-BE49-F238E27FC236}">
                    <a16:creationId xmlns:a16="http://schemas.microsoft.com/office/drawing/2014/main" id="{02B01CA7-BEC7-D0A5-A4F1-A2452518C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1577813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505AD18-3944-0867-BB60-26EB13EA0C1D}"/>
                  </a:ext>
                </a:extLst>
              </p:cNvPr>
              <p:cNvSpPr txBox="1"/>
              <p:nvPr/>
            </p:nvSpPr>
            <p:spPr>
              <a:xfrm>
                <a:off x="3779912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 err="1">
                    <a:solidFill>
                      <a:srgbClr val="000000"/>
                    </a:solidFill>
                  </a:rPr>
                  <a:t>SegResNet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A9E5F67D-BEAD-3B1A-A918-1318D44958E2}"/>
                </a:ext>
              </a:extLst>
            </p:cNvPr>
            <p:cNvGrpSpPr/>
            <p:nvPr/>
          </p:nvGrpSpPr>
          <p:grpSpPr>
            <a:xfrm>
              <a:off x="5292080" y="1127647"/>
              <a:ext cx="1946044" cy="2352643"/>
              <a:chOff x="6300192" y="1577813"/>
              <a:chExt cx="1548929" cy="1870932"/>
            </a:xfrm>
          </p:grpSpPr>
          <p:pic>
            <p:nvPicPr>
              <p:cNvPr id="15" name="Immagine 14" descr="Immagine che contiene disegno, cartone animato, cerchio, schizzo&#10;&#10;Descrizione generata automaticamente">
                <a:extLst>
                  <a:ext uri="{FF2B5EF4-FFF2-40B4-BE49-F238E27FC236}">
                    <a16:creationId xmlns:a16="http://schemas.microsoft.com/office/drawing/2014/main" id="{5B96C763-2C4E-D30D-2D95-4DDFA0CD9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0192" y="1577813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1411DAB-9670-A961-A0F6-4C6B3875FF52}"/>
                  </a:ext>
                </a:extLst>
              </p:cNvPr>
              <p:cNvSpPr txBox="1"/>
              <p:nvPr/>
            </p:nvSpPr>
            <p:spPr>
              <a:xfrm>
                <a:off x="6300192" y="3140968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SegResNet</a:t>
                </a:r>
                <a:r>
                  <a:rPr lang="it-IT" sz="1400" dirty="0">
                    <a:solidFill>
                      <a:srgbClr val="000000"/>
                    </a:solidFill>
                  </a:rPr>
                  <a:t>-VAE</a:t>
                </a:r>
                <a:endParaRPr lang="it-IT" sz="15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8" name="Gruppo 12287">
              <a:extLst>
                <a:ext uri="{FF2B5EF4-FFF2-40B4-BE49-F238E27FC236}">
                  <a16:creationId xmlns:a16="http://schemas.microsoft.com/office/drawing/2014/main" id="{12A52888-02DC-B484-25E7-A64DCBF4FFD0}"/>
                </a:ext>
              </a:extLst>
            </p:cNvPr>
            <p:cNvGrpSpPr/>
            <p:nvPr/>
          </p:nvGrpSpPr>
          <p:grpSpPr>
            <a:xfrm>
              <a:off x="214331" y="3791850"/>
              <a:ext cx="1950655" cy="2373454"/>
              <a:chOff x="1219200" y="3968305"/>
              <a:chExt cx="1552600" cy="1887481"/>
            </a:xfrm>
          </p:grpSpPr>
          <p:pic>
            <p:nvPicPr>
              <p:cNvPr id="17" name="Immagine 16" descr="Immagine che contiene disegno, schizzo, arte&#10;&#10;Descrizione generata automaticamente">
                <a:extLst>
                  <a:ext uri="{FF2B5EF4-FFF2-40B4-BE49-F238E27FC236}">
                    <a16:creationId xmlns:a16="http://schemas.microsoft.com/office/drawing/2014/main" id="{84562B16-15C4-FD5D-FEC2-CF0C00DA8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3ECB45C6-F4BD-2931-7E70-6076D6D2F7E8}"/>
                  </a:ext>
                </a:extLst>
              </p:cNvPr>
              <p:cNvSpPr txBox="1"/>
              <p:nvPr/>
            </p:nvSpPr>
            <p:spPr>
              <a:xfrm>
                <a:off x="1222871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SwinUNETR</a:t>
                </a:r>
              </a:p>
            </p:txBody>
          </p:sp>
        </p:grpSp>
        <p:grpSp>
          <p:nvGrpSpPr>
            <p:cNvPr id="12297" name="Gruppo 12296">
              <a:extLst>
                <a:ext uri="{FF2B5EF4-FFF2-40B4-BE49-F238E27FC236}">
                  <a16:creationId xmlns:a16="http://schemas.microsoft.com/office/drawing/2014/main" id="{2CC448C4-F074-26BB-54F4-5CFD4131D8F6}"/>
                </a:ext>
              </a:extLst>
            </p:cNvPr>
            <p:cNvGrpSpPr/>
            <p:nvPr/>
          </p:nvGrpSpPr>
          <p:grpSpPr>
            <a:xfrm>
              <a:off x="5294170" y="3791850"/>
              <a:ext cx="1949136" cy="2334753"/>
              <a:chOff x="6301856" y="3968305"/>
              <a:chExt cx="1551390" cy="1856704"/>
            </a:xfrm>
          </p:grpSpPr>
          <p:pic>
            <p:nvPicPr>
              <p:cNvPr id="19" name="Immagine 18" descr="Immagine che contiene disegno, schizzo, cerchio, cartone animato&#10;&#10;Descrizione generata automaticamente">
                <a:extLst>
                  <a:ext uri="{FF2B5EF4-FFF2-40B4-BE49-F238E27FC236}">
                    <a16:creationId xmlns:a16="http://schemas.microsoft.com/office/drawing/2014/main" id="{9E4F02DD-5B77-74C0-8AB6-44580BC19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856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50306787-6758-84C5-2C1A-C4ED1D455F6B}"/>
                  </a:ext>
                </a:extLst>
              </p:cNvPr>
              <p:cNvSpPr txBox="1"/>
              <p:nvPr/>
            </p:nvSpPr>
            <p:spPr>
              <a:xfrm>
                <a:off x="6304317" y="5517232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nnAttention</a:t>
                </a:r>
                <a:r>
                  <a:rPr lang="it-IT" sz="1400" dirty="0">
                    <a:solidFill>
                      <a:srgbClr val="000000"/>
                    </a:solidFill>
                  </a:rPr>
                  <a:t> </a:t>
                </a:r>
                <a:r>
                  <a:rPr lang="it-IT" sz="1400" dirty="0" err="1">
                    <a:solidFill>
                      <a:srgbClr val="000000"/>
                    </a:solidFill>
                  </a:rPr>
                  <a:t>UNet</a:t>
                </a:r>
                <a:endParaRPr lang="it-IT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9" name="Gruppo 12288">
              <a:extLst>
                <a:ext uri="{FF2B5EF4-FFF2-40B4-BE49-F238E27FC236}">
                  <a16:creationId xmlns:a16="http://schemas.microsoft.com/office/drawing/2014/main" id="{F7C658B6-0E77-31E9-C516-56B67D1BC60B}"/>
                </a:ext>
              </a:extLst>
            </p:cNvPr>
            <p:cNvGrpSpPr/>
            <p:nvPr/>
          </p:nvGrpSpPr>
          <p:grpSpPr>
            <a:xfrm>
              <a:off x="2699792" y="3791851"/>
              <a:ext cx="1961329" cy="2373454"/>
              <a:chOff x="3779912" y="3968305"/>
              <a:chExt cx="1561096" cy="1887481"/>
            </a:xfrm>
          </p:grpSpPr>
          <p:pic>
            <p:nvPicPr>
              <p:cNvPr id="11" name="Immagine 10" descr="Immagine che contiene disegno, schizzo, cartone animato, cerchio&#10;&#10;Descrizione generata automaticamente">
                <a:extLst>
                  <a:ext uri="{FF2B5EF4-FFF2-40B4-BE49-F238E27FC236}">
                    <a16:creationId xmlns:a16="http://schemas.microsoft.com/office/drawing/2014/main" id="{AFEC151D-E214-6AFC-9268-3FE0BFE2C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3968305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7B7F1AAE-D06F-EC8A-B8B2-58A1C60916B8}"/>
                  </a:ext>
                </a:extLst>
              </p:cNvPr>
              <p:cNvSpPr txBox="1"/>
              <p:nvPr/>
            </p:nvSpPr>
            <p:spPr>
              <a:xfrm>
                <a:off x="3779912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Attention </a:t>
                </a:r>
                <a:r>
                  <a:rPr lang="it-IT" sz="1600" dirty="0" err="1">
                    <a:solidFill>
                      <a:srgbClr val="000000"/>
                    </a:solidFill>
                  </a:rPr>
                  <a:t>UNet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12360" y="2760820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68A1863-D3DA-89AF-EEE6-14501AAF8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395721"/>
            <a:ext cx="7559675" cy="504825"/>
          </a:xfrm>
        </p:spPr>
        <p:txBody>
          <a:bodyPr/>
          <a:lstStyle/>
          <a:p>
            <a:r>
              <a:rPr lang="it-IT" dirty="0"/>
              <a:t>Qualitative </a:t>
            </a:r>
            <a:r>
              <a:rPr lang="it-IT" dirty="0" err="1"/>
              <a:t>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634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4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6" name="Immagine 5" descr="Immagine che contiene animale domestico, mammifero, cane&#10;&#10;Descrizione generata automaticamente">
            <a:extLst>
              <a:ext uri="{FF2B5EF4-FFF2-40B4-BE49-F238E27FC236}">
                <a16:creationId xmlns:a16="http://schemas.microsoft.com/office/drawing/2014/main" id="{8F2D04FD-215D-24C5-AF1F-E155CEC94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0" y="1719000"/>
            <a:ext cx="8167159" cy="3420000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49521D1A-78C4-96FB-47C8-F92EE436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rgbClr val="000000"/>
                </a:solidFill>
              </a:rPr>
              <a:t>Semantic </a:t>
            </a:r>
            <a:r>
              <a:rPr lang="it-IT" altLang="it-IT" sz="2200" dirty="0" err="1">
                <a:solidFill>
                  <a:srgbClr val="000000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50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40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C85E69F-2B12-45A9-0163-E6EAEAF62EC2}"/>
              </a:ext>
            </a:extLst>
          </p:cNvPr>
          <p:cNvGrpSpPr>
            <a:grpSpLocks noChangeAspect="1"/>
          </p:cNvGrpSpPr>
          <p:nvPr/>
        </p:nvGrpSpPr>
        <p:grpSpPr>
          <a:xfrm>
            <a:off x="7812360" y="2760820"/>
            <a:ext cx="1224136" cy="1031030"/>
            <a:chOff x="2520730" y="3589250"/>
            <a:chExt cx="1164477" cy="1055437"/>
          </a:xfrm>
        </p:grpSpPr>
        <p:pic>
          <p:nvPicPr>
            <p:cNvPr id="5" name="Immagine 4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96391061-8213-FD89-DA67-FFF61D4B5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8" name="Immagine 7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92801B5A-744F-482D-93AE-C658F555C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10" name="Immagine 9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5B18A42A-1153-01FD-4FAE-5F1ED03BA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  <p:grpSp>
        <p:nvGrpSpPr>
          <p:cNvPr id="12293" name="Gruppo 12292">
            <a:extLst>
              <a:ext uri="{FF2B5EF4-FFF2-40B4-BE49-F238E27FC236}">
                <a16:creationId xmlns:a16="http://schemas.microsoft.com/office/drawing/2014/main" id="{BB67EA3E-9D55-94F2-A50E-154DD4D1813A}"/>
              </a:ext>
            </a:extLst>
          </p:cNvPr>
          <p:cNvGrpSpPr/>
          <p:nvPr/>
        </p:nvGrpSpPr>
        <p:grpSpPr>
          <a:xfrm>
            <a:off x="506378" y="692696"/>
            <a:ext cx="7220306" cy="5163396"/>
            <a:chOff x="506378" y="692696"/>
            <a:chExt cx="7220306" cy="5163396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F7550F85-350E-B7E5-1A24-CDE7314163C9}"/>
                </a:ext>
              </a:extLst>
            </p:cNvPr>
            <p:cNvGrpSpPr/>
            <p:nvPr/>
          </p:nvGrpSpPr>
          <p:grpSpPr>
            <a:xfrm>
              <a:off x="506378" y="696545"/>
              <a:ext cx="1996847" cy="2350685"/>
              <a:chOff x="447549" y="1560830"/>
              <a:chExt cx="1715093" cy="2019004"/>
            </a:xfrm>
          </p:grpSpPr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F4E321-54DF-6F83-8B2A-94889C6EC46B}"/>
                  </a:ext>
                </a:extLst>
              </p:cNvPr>
              <p:cNvSpPr txBox="1"/>
              <p:nvPr/>
            </p:nvSpPr>
            <p:spPr>
              <a:xfrm>
                <a:off x="447549" y="3289050"/>
                <a:ext cx="1712473" cy="290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b="1" dirty="0">
                    <a:solidFill>
                      <a:srgbClr val="000000"/>
                    </a:solidFill>
                  </a:rPr>
                  <a:t>Ground truth</a:t>
                </a:r>
              </a:p>
            </p:txBody>
          </p:sp>
          <p:pic>
            <p:nvPicPr>
              <p:cNvPr id="9" name="Immagine 8" descr="Immagine che contiene schizzo, mappa, disegno, arte&#10;&#10;Descrizione generata automaticamente">
                <a:extLst>
                  <a:ext uri="{FF2B5EF4-FFF2-40B4-BE49-F238E27FC236}">
                    <a16:creationId xmlns:a16="http://schemas.microsoft.com/office/drawing/2014/main" id="{76672567-6102-2F29-61F0-4567583935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721" y="1560830"/>
                <a:ext cx="1709921" cy="1709921"/>
              </a:xfrm>
              <a:prstGeom prst="rect">
                <a:avLst/>
              </a:prstGeom>
            </p:spPr>
          </p:pic>
        </p:grp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64CDE480-19C9-2ED4-79E2-9E74E6CEE32B}"/>
                </a:ext>
              </a:extLst>
            </p:cNvPr>
            <p:cNvGrpSpPr/>
            <p:nvPr/>
          </p:nvGrpSpPr>
          <p:grpSpPr>
            <a:xfrm>
              <a:off x="5727578" y="692696"/>
              <a:ext cx="1993797" cy="2412496"/>
              <a:chOff x="6065018" y="1557524"/>
              <a:chExt cx="1712473" cy="2072094"/>
            </a:xfrm>
          </p:grpSpPr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1411DAB-9670-A961-A0F6-4C6B3875FF52}"/>
                  </a:ext>
                </a:extLst>
              </p:cNvPr>
              <p:cNvSpPr txBox="1"/>
              <p:nvPr/>
            </p:nvSpPr>
            <p:spPr>
              <a:xfrm>
                <a:off x="6065018" y="3289049"/>
                <a:ext cx="1712473" cy="340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SegResNet</a:t>
                </a:r>
                <a:r>
                  <a:rPr lang="it-IT" sz="1400" dirty="0">
                    <a:solidFill>
                      <a:srgbClr val="000000"/>
                    </a:solidFill>
                  </a:rPr>
                  <a:t>-VAE</a:t>
                </a:r>
                <a:endParaRPr lang="it-IT" sz="15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2" name="Immagine 11" descr="Immagine che contiene schizzo, schermata, arte&#10;&#10;Descrizione generata automaticamente">
                <a:extLst>
                  <a:ext uri="{FF2B5EF4-FFF2-40B4-BE49-F238E27FC236}">
                    <a16:creationId xmlns:a16="http://schemas.microsoft.com/office/drawing/2014/main" id="{1FD8207C-C389-80FB-04DD-644C930DD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5018" y="1557524"/>
                <a:ext cx="1710000" cy="1710000"/>
              </a:xfrm>
              <a:prstGeom prst="rect">
                <a:avLst/>
              </a:prstGeom>
            </p:spPr>
          </p:pic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437164F3-BB2B-4FE8-3AF3-218F3736B748}"/>
                </a:ext>
              </a:extLst>
            </p:cNvPr>
            <p:cNvGrpSpPr/>
            <p:nvPr/>
          </p:nvGrpSpPr>
          <p:grpSpPr>
            <a:xfrm>
              <a:off x="3108855" y="692696"/>
              <a:ext cx="2009459" cy="2452148"/>
              <a:chOff x="3278634" y="1557524"/>
              <a:chExt cx="1725925" cy="2106151"/>
            </a:xfrm>
          </p:grpSpPr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505AD18-3944-0867-BB60-26EB13EA0C1D}"/>
                  </a:ext>
                </a:extLst>
              </p:cNvPr>
              <p:cNvSpPr txBox="1"/>
              <p:nvPr/>
            </p:nvSpPr>
            <p:spPr>
              <a:xfrm>
                <a:off x="3278634" y="3289050"/>
                <a:ext cx="1712472" cy="374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 err="1">
                    <a:solidFill>
                      <a:srgbClr val="000000"/>
                    </a:solidFill>
                  </a:rPr>
                  <a:t>SegResNet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6" name="Immagine 15" descr="Immagine che contiene schizzo, arte&#10;&#10;Descrizione generata automaticamente">
                <a:extLst>
                  <a:ext uri="{FF2B5EF4-FFF2-40B4-BE49-F238E27FC236}">
                    <a16:creationId xmlns:a16="http://schemas.microsoft.com/office/drawing/2014/main" id="{3515362D-3FA8-6429-E740-4D4FD49B6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4638" y="1557524"/>
                <a:ext cx="1709921" cy="1709921"/>
              </a:xfrm>
              <a:prstGeom prst="rect">
                <a:avLst/>
              </a:prstGeom>
            </p:spPr>
          </p:pic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CFF63AEB-B196-1134-C68C-18B901307CFB}"/>
                </a:ext>
              </a:extLst>
            </p:cNvPr>
            <p:cNvGrpSpPr/>
            <p:nvPr/>
          </p:nvGrpSpPr>
          <p:grpSpPr>
            <a:xfrm>
              <a:off x="3108855" y="3437728"/>
              <a:ext cx="2008864" cy="2418364"/>
              <a:chOff x="3278634" y="3915233"/>
              <a:chExt cx="1725414" cy="2077134"/>
            </a:xfrm>
          </p:grpSpPr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7B7F1AAE-D06F-EC8A-B8B2-58A1C60916B8}"/>
                  </a:ext>
                </a:extLst>
              </p:cNvPr>
              <p:cNvSpPr txBox="1"/>
              <p:nvPr/>
            </p:nvSpPr>
            <p:spPr>
              <a:xfrm>
                <a:off x="3278634" y="5617742"/>
                <a:ext cx="1712472" cy="374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Attention </a:t>
                </a:r>
                <a:r>
                  <a:rPr lang="it-IT" sz="1600" dirty="0" err="1">
                    <a:solidFill>
                      <a:srgbClr val="000000"/>
                    </a:solidFill>
                  </a:rPr>
                  <a:t>UNet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26" name="Immagine 25" descr="Immagine che contiene schizzo, schermata, arte&#10;&#10;Descrizione generata automaticamente">
                <a:extLst>
                  <a:ext uri="{FF2B5EF4-FFF2-40B4-BE49-F238E27FC236}">
                    <a16:creationId xmlns:a16="http://schemas.microsoft.com/office/drawing/2014/main" id="{14C72614-DD46-7B3A-2B98-3BDAE1FD6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4048" y="3915233"/>
                <a:ext cx="1710000" cy="1710000"/>
              </a:xfrm>
              <a:prstGeom prst="rect">
                <a:avLst/>
              </a:prstGeom>
            </p:spPr>
          </p:pic>
        </p:grpSp>
        <p:grpSp>
          <p:nvGrpSpPr>
            <p:cNvPr id="12288" name="Gruppo 12287">
              <a:extLst>
                <a:ext uri="{FF2B5EF4-FFF2-40B4-BE49-F238E27FC236}">
                  <a16:creationId xmlns:a16="http://schemas.microsoft.com/office/drawing/2014/main" id="{4D1C3C86-0B01-FF8A-855B-0951FE92AC0D}"/>
                </a:ext>
              </a:extLst>
            </p:cNvPr>
            <p:cNvGrpSpPr/>
            <p:nvPr/>
          </p:nvGrpSpPr>
          <p:grpSpPr>
            <a:xfrm>
              <a:off x="511103" y="3446693"/>
              <a:ext cx="1993796" cy="2409399"/>
              <a:chOff x="511103" y="3446693"/>
              <a:chExt cx="1993796" cy="2409399"/>
            </a:xfrm>
          </p:grpSpPr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3ECB45C6-F4BD-2931-7E70-6076D6D2F7E8}"/>
                  </a:ext>
                </a:extLst>
              </p:cNvPr>
              <p:cNvSpPr txBox="1"/>
              <p:nvPr/>
            </p:nvSpPr>
            <p:spPr>
              <a:xfrm>
                <a:off x="511103" y="5419924"/>
                <a:ext cx="1993796" cy="436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SwinUNETR</a:t>
                </a:r>
              </a:p>
            </p:txBody>
          </p:sp>
          <p:pic>
            <p:nvPicPr>
              <p:cNvPr id="29" name="Immagine 28" descr="Immagine che contiene schermata, arte, natura&#10;&#10;Descrizione generata automaticamente">
                <a:extLst>
                  <a:ext uri="{FF2B5EF4-FFF2-40B4-BE49-F238E27FC236}">
                    <a16:creationId xmlns:a16="http://schemas.microsoft.com/office/drawing/2014/main" id="{6C63FEC8-D542-3080-A04C-80282B7E1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223" y="3446693"/>
                <a:ext cx="1981952" cy="1981952"/>
              </a:xfrm>
              <a:prstGeom prst="rect">
                <a:avLst/>
              </a:prstGeom>
            </p:spPr>
          </p:pic>
        </p:grpSp>
        <p:grpSp>
          <p:nvGrpSpPr>
            <p:cNvPr id="12289" name="Gruppo 12288">
              <a:extLst>
                <a:ext uri="{FF2B5EF4-FFF2-40B4-BE49-F238E27FC236}">
                  <a16:creationId xmlns:a16="http://schemas.microsoft.com/office/drawing/2014/main" id="{06147AA8-D009-BEB6-8B6C-F927BBBF4FC3}"/>
                </a:ext>
              </a:extLst>
            </p:cNvPr>
            <p:cNvGrpSpPr/>
            <p:nvPr/>
          </p:nvGrpSpPr>
          <p:grpSpPr>
            <a:xfrm>
              <a:off x="5732887" y="3435551"/>
              <a:ext cx="1993797" cy="2380890"/>
              <a:chOff x="5732887" y="3435551"/>
              <a:chExt cx="1993797" cy="2380890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50306787-6758-84C5-2C1A-C4ED1D455F6B}"/>
                  </a:ext>
                </a:extLst>
              </p:cNvPr>
              <p:cNvSpPr txBox="1"/>
              <p:nvPr/>
            </p:nvSpPr>
            <p:spPr>
              <a:xfrm>
                <a:off x="5732887" y="5419924"/>
                <a:ext cx="1993797" cy="396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nnAttention</a:t>
                </a:r>
                <a:r>
                  <a:rPr lang="it-IT" sz="1400" dirty="0">
                    <a:solidFill>
                      <a:srgbClr val="000000"/>
                    </a:solidFill>
                  </a:rPr>
                  <a:t> </a:t>
                </a:r>
                <a:r>
                  <a:rPr lang="it-IT" sz="1400" dirty="0" err="1">
                    <a:solidFill>
                      <a:srgbClr val="000000"/>
                    </a:solidFill>
                  </a:rPr>
                  <a:t>UNet</a:t>
                </a:r>
                <a:endParaRPr lang="it-IT" sz="14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31" name="Immagine 30" descr="Immagine che contiene schizzo, arte&#10;&#10;Descrizione generata automaticamente">
                <a:extLst>
                  <a:ext uri="{FF2B5EF4-FFF2-40B4-BE49-F238E27FC236}">
                    <a16:creationId xmlns:a16="http://schemas.microsoft.com/office/drawing/2014/main" id="{483105FB-4069-9C2D-FAC4-F936DC2A7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987" y="3435551"/>
                <a:ext cx="1989596" cy="198959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61636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41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Future Work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509AC247-4FF1-092E-3BC0-9432520E4FEB}"/>
              </a:ext>
            </a:extLst>
          </p:cNvPr>
          <p:cNvGrpSpPr/>
          <p:nvPr/>
        </p:nvGrpSpPr>
        <p:grpSpPr>
          <a:xfrm>
            <a:off x="553851" y="1191310"/>
            <a:ext cx="4705175" cy="3490061"/>
            <a:chOff x="553851" y="1191310"/>
            <a:chExt cx="4705175" cy="3490061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5496EC5B-9152-7C35-517C-9A5CEDC7E5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3851" y="1191310"/>
              <a:ext cx="4705175" cy="3014403"/>
              <a:chOff x="467544" y="1333244"/>
              <a:chExt cx="6408712" cy="4105786"/>
            </a:xfrm>
          </p:grpSpPr>
          <p:pic>
            <p:nvPicPr>
              <p:cNvPr id="3" name="Immagine 2" descr="Immagine che contiene design&#10;&#10;Descrizione generata automaticamente con attendibilità bassa">
                <a:extLst>
                  <a:ext uri="{FF2B5EF4-FFF2-40B4-BE49-F238E27FC236}">
                    <a16:creationId xmlns:a16="http://schemas.microsoft.com/office/drawing/2014/main" id="{60C7307D-A2F0-84D1-EA75-2E855A9AC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1333244"/>
                <a:ext cx="6408712" cy="4105786"/>
              </a:xfrm>
              <a:prstGeom prst="rect">
                <a:avLst/>
              </a:prstGeom>
            </p:spPr>
          </p:pic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B5188126-887D-9240-66A1-9E46568EA8B3}"/>
                  </a:ext>
                </a:extLst>
              </p:cNvPr>
              <p:cNvSpPr/>
              <p:nvPr/>
            </p:nvSpPr>
            <p:spPr bwMode="auto">
              <a:xfrm>
                <a:off x="1279365" y="4991866"/>
                <a:ext cx="4516593" cy="2507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163B7F5C-38CC-C64B-6460-AC900DC17AB4}"/>
                </a:ext>
              </a:extLst>
            </p:cNvPr>
            <p:cNvSpPr txBox="1"/>
            <p:nvPr/>
          </p:nvSpPr>
          <p:spPr>
            <a:xfrm>
              <a:off x="2330374" y="4312039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scale up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CCFDF901-5406-816E-79E8-01C092A23744}"/>
              </a:ext>
            </a:extLst>
          </p:cNvPr>
          <p:cNvGrpSpPr/>
          <p:nvPr/>
        </p:nvGrpSpPr>
        <p:grpSpPr>
          <a:xfrm>
            <a:off x="4705425" y="2711450"/>
            <a:ext cx="4438575" cy="3222639"/>
            <a:chOff x="4705425" y="2711450"/>
            <a:chExt cx="4438575" cy="3222639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5D8B9616-83E7-9C9B-33EC-1938630BCD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05425" y="3429000"/>
              <a:ext cx="4438575" cy="2505089"/>
              <a:chOff x="5572125" y="2092722"/>
              <a:chExt cx="3602455" cy="2033191"/>
            </a:xfrm>
          </p:grpSpPr>
          <p:pic>
            <p:nvPicPr>
              <p:cNvPr id="7" name="Elemento grafico 6" descr="Documento con riempimento a tinta unita">
                <a:extLst>
                  <a:ext uri="{FF2B5EF4-FFF2-40B4-BE49-F238E27FC236}">
                    <a16:creationId xmlns:a16="http://schemas.microsoft.com/office/drawing/2014/main" id="{61B101C1-FF68-32F8-25F5-4EEE90D1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72125" y="209272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8" name="Elemento grafico 7" descr="Documento con riempimento a tinta unita">
                <a:extLst>
                  <a:ext uri="{FF2B5EF4-FFF2-40B4-BE49-F238E27FC236}">
                    <a16:creationId xmlns:a16="http://schemas.microsoft.com/office/drawing/2014/main" id="{DCF0C494-04D7-4C1D-CB3A-DBDD69B38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83716" y="2263378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10" name="Elemento grafico 9" descr="Documento con riempimento a tinta unita">
                <a:extLst>
                  <a:ext uri="{FF2B5EF4-FFF2-40B4-BE49-F238E27FC236}">
                    <a16:creationId xmlns:a16="http://schemas.microsoft.com/office/drawing/2014/main" id="{489F2764-1CCF-B321-2308-E1941383D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876925" y="248007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11" name="Elemento grafico 10" descr="Documento con riempimento a tinta unita">
                <a:extLst>
                  <a:ext uri="{FF2B5EF4-FFF2-40B4-BE49-F238E27FC236}">
                    <a16:creationId xmlns:a16="http://schemas.microsoft.com/office/drawing/2014/main" id="{3521622E-484A-74DD-6FFB-809C5D4A8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088683" y="2773363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2" name="Elemento grafico 21" descr="Documento con riempimento a tinta unita">
                <a:extLst>
                  <a:ext uri="{FF2B5EF4-FFF2-40B4-BE49-F238E27FC236}">
                    <a16:creationId xmlns:a16="http://schemas.microsoft.com/office/drawing/2014/main" id="{D39DDC10-4AC9-CF83-15A5-361A92A6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05472" y="209272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3" name="Elemento grafico 22" descr="Documento con riempimento a tinta unita">
                <a:extLst>
                  <a:ext uri="{FF2B5EF4-FFF2-40B4-BE49-F238E27FC236}">
                    <a16:creationId xmlns:a16="http://schemas.microsoft.com/office/drawing/2014/main" id="{EDA4EBE8-7BE3-68E9-BF62-F5469BBB5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17063" y="2263378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4" name="Elemento grafico 23" descr="Documento con riempimento a tinta unita">
                <a:extLst>
                  <a:ext uri="{FF2B5EF4-FFF2-40B4-BE49-F238E27FC236}">
                    <a16:creationId xmlns:a16="http://schemas.microsoft.com/office/drawing/2014/main" id="{81C9EEF4-1B70-3F5B-95F7-AB92DC417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610272" y="248007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5" name="Elemento grafico 24" descr="Documento con riempimento a tinta unita">
                <a:extLst>
                  <a:ext uri="{FF2B5EF4-FFF2-40B4-BE49-F238E27FC236}">
                    <a16:creationId xmlns:a16="http://schemas.microsoft.com/office/drawing/2014/main" id="{E3A2AA0D-9E09-BA81-1A74-44B8E4010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22030" y="2773363"/>
                <a:ext cx="1352550" cy="1352550"/>
              </a:xfrm>
              <a:prstGeom prst="rect">
                <a:avLst/>
              </a:prstGeom>
            </p:spPr>
          </p:pic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73152E22-820A-C4F8-A3F7-A303DE04A294}"/>
                </a:ext>
              </a:extLst>
            </p:cNvPr>
            <p:cNvSpPr txBox="1"/>
            <p:nvPr/>
          </p:nvSpPr>
          <p:spPr>
            <a:xfrm>
              <a:off x="5824446" y="2711450"/>
              <a:ext cx="185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use more data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42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Future Work</a:t>
            </a:r>
          </a:p>
        </p:txBody>
      </p:sp>
      <p:pic>
        <p:nvPicPr>
          <p:cNvPr id="28" name="Immagine 27" descr="Immagine che contiene Gatti di taglia piccola e media, gatto domestico, Felidae, gatto&#10;&#10;Descrizione generata automaticamente">
            <a:extLst>
              <a:ext uri="{FF2B5EF4-FFF2-40B4-BE49-F238E27FC236}">
                <a16:creationId xmlns:a16="http://schemas.microsoft.com/office/drawing/2014/main" id="{49E419A8-B0A1-E6D3-1595-45139079C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75" y="1412776"/>
            <a:ext cx="4627049" cy="370163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DE9A52F-459E-DD41-9175-FFA8D1861040}"/>
              </a:ext>
            </a:extLst>
          </p:cNvPr>
          <p:cNvSpPr txBox="1"/>
          <p:nvPr/>
        </p:nvSpPr>
        <p:spPr>
          <a:xfrm>
            <a:off x="1072952" y="5337706"/>
            <a:ext cx="738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Kirillov, A., </a:t>
            </a:r>
            <a:r>
              <a:rPr lang="en-GB" sz="1400" dirty="0" err="1">
                <a:solidFill>
                  <a:srgbClr val="000000"/>
                </a:solidFill>
              </a:rPr>
              <a:t>Mintun</a:t>
            </a:r>
            <a:r>
              <a:rPr lang="en-GB" sz="1400" dirty="0">
                <a:solidFill>
                  <a:srgbClr val="000000"/>
                </a:solidFill>
              </a:rPr>
              <a:t>, E., Ravi, N.</a:t>
            </a:r>
            <a:r>
              <a:rPr lang="en-GB" sz="1400" i="1" dirty="0">
                <a:solidFill>
                  <a:srgbClr val="000000"/>
                </a:solidFill>
              </a:rPr>
              <a:t> et al., </a:t>
            </a:r>
            <a:r>
              <a:rPr lang="en-GB" sz="1400" dirty="0">
                <a:solidFill>
                  <a:srgbClr val="000000"/>
                </a:solidFill>
              </a:rPr>
              <a:t>2023. </a:t>
            </a:r>
            <a:r>
              <a:rPr lang="en-GB" sz="1400" b="1" dirty="0">
                <a:solidFill>
                  <a:srgbClr val="000000"/>
                </a:solidFill>
              </a:rPr>
              <a:t>Segment Anything</a:t>
            </a:r>
            <a:r>
              <a:rPr lang="en-GB" sz="1400" dirty="0">
                <a:solidFill>
                  <a:srgbClr val="000000"/>
                </a:solidFill>
              </a:rPr>
              <a:t>, arXiv:2304.02643</a:t>
            </a:r>
          </a:p>
        </p:txBody>
      </p:sp>
    </p:spTree>
    <p:extLst>
      <p:ext uri="{BB962C8B-B14F-4D97-AF65-F5344CB8AC3E}">
        <p14:creationId xmlns:p14="http://schemas.microsoft.com/office/powerpoint/2010/main" val="639005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olo 1">
            <a:extLst>
              <a:ext uri="{FF2B5EF4-FFF2-40B4-BE49-F238E27FC236}">
                <a16:creationId xmlns:a16="http://schemas.microsoft.com/office/drawing/2014/main" id="{F89A1DC9-32AC-0408-A5DC-3C63A8911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1978" y="2924175"/>
            <a:ext cx="3960043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Thanks for the Attention</a:t>
            </a:r>
          </a:p>
        </p:txBody>
      </p:sp>
      <p:sp>
        <p:nvSpPr>
          <p:cNvPr id="15363" name="Segnaposto data 3">
            <a:extLst>
              <a:ext uri="{FF2B5EF4-FFF2-40B4-BE49-F238E27FC236}">
                <a16:creationId xmlns:a16="http://schemas.microsoft.com/office/drawing/2014/main" id="{22A169C9-90C6-47F1-AE7A-862A336BF20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BA15356-ED8F-4F24-B378-AB8A159B9FFC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15364" name="Segnaposto piè di pagina 4">
            <a:extLst>
              <a:ext uri="{FF2B5EF4-FFF2-40B4-BE49-F238E27FC236}">
                <a16:creationId xmlns:a16="http://schemas.microsoft.com/office/drawing/2014/main" id="{D799EBD2-833D-41BB-8144-AD90D72A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5365" name="Segnaposto numero diapositiva 5">
            <a:extLst>
              <a:ext uri="{FF2B5EF4-FFF2-40B4-BE49-F238E27FC236}">
                <a16:creationId xmlns:a16="http://schemas.microsoft.com/office/drawing/2014/main" id="{F73CC722-6CE0-2F8E-E583-5B26C844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F544ACD-400E-42E7-80A3-F35D04085BFA}" type="slidenum">
              <a:rPr lang="it-IT" altLang="it-IT" sz="1100" smtClean="0"/>
              <a:pPr/>
              <a:t>43</a:t>
            </a:fld>
            <a:endParaRPr lang="it-IT" altLang="it-IT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4F36F-2BF3-72E2-4F0D-054BD3F9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</a:t>
            </a:r>
            <a:endParaRPr lang="en-GB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AD0AAE-B01C-6342-9FD1-2F36A0CA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CB9F71-799B-4712-BD0D-27E1A9B5A7E3}" type="datetime1">
              <a:rPr lang="it-IT" altLang="it-IT" smtClean="0"/>
              <a:pPr>
                <a:defRPr/>
              </a:pPr>
              <a:t>22/05/2023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B497813-FBEF-3CC6-EF19-5CE1A8F4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0CD6F9-C68C-BF08-F0EC-DE55FC03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7666185"/>
                  </p:ext>
                </p:extLst>
              </p:nvPr>
            </p:nvGraphicFramePr>
            <p:xfrm>
              <a:off x="4043898" y="3303992"/>
              <a:ext cx="978406" cy="25732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78406" cy="2573280"/>
                    </a:xfrm>
                    <a:prstGeom prst="rect">
                      <a:avLst/>
                    </a:prstGeom>
                  </am3d:spPr>
                  <am3d:camera>
                    <am3d:pos x="0" y="0" z="51792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1239" d="1000000"/>
                    <am3d:preTrans dx="19072" dy="-81797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719075" ay="-1421103" az="52163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83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3898" y="3303992"/>
                <a:ext cx="978406" cy="25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3246675"/>
                  </p:ext>
                </p:extLst>
              </p:nvPr>
            </p:nvGraphicFramePr>
            <p:xfrm>
              <a:off x="3419872" y="1463782"/>
              <a:ext cx="2226457" cy="32921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26457" cy="3292113"/>
                    </a:xfrm>
                    <a:prstGeom prst="rect">
                      <a:avLst/>
                    </a:prstGeom>
                  </am3d:spPr>
                  <am3d:camera>
                    <am3d:pos x="0" y="0" z="576620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8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12827" ay="-1292925" az="-63279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342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9872" y="1463782"/>
                <a:ext cx="2226457" cy="32921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4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mph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6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22" name="Immagine 21" descr="Immagine che contiene testo, grafica, diagramma, Elementi grafici&#10;&#10;Descrizione generata automaticamente">
            <a:extLst>
              <a:ext uri="{FF2B5EF4-FFF2-40B4-BE49-F238E27FC236}">
                <a16:creationId xmlns:a16="http://schemas.microsoft.com/office/drawing/2014/main" id="{93DBD6ED-F1C6-40CB-EDEE-65F80F57E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06" y="1222821"/>
            <a:ext cx="6453552" cy="371834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56616B9-C8FE-3631-01B6-67A216F4047A}"/>
              </a:ext>
            </a:extLst>
          </p:cNvPr>
          <p:cNvSpPr txBox="1"/>
          <p:nvPr/>
        </p:nvSpPr>
        <p:spPr>
          <a:xfrm>
            <a:off x="2496149" y="621142"/>
            <a:ext cx="427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solidFill>
                  <a:srgbClr val="000000"/>
                </a:solidFill>
              </a:rPr>
              <a:t>Fully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Convolutional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Neural</a:t>
            </a:r>
            <a:r>
              <a:rPr lang="it-IT" sz="2000" dirty="0">
                <a:solidFill>
                  <a:srgbClr val="000000"/>
                </a:solidFill>
              </a:rPr>
              <a:t> Network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0634281-3C8B-5346-A457-DB0AE3AC017B}"/>
              </a:ext>
            </a:extLst>
          </p:cNvPr>
          <p:cNvSpPr txBox="1"/>
          <p:nvPr/>
        </p:nvSpPr>
        <p:spPr>
          <a:xfrm>
            <a:off x="879376" y="5160401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Long,J</a:t>
            </a:r>
            <a:r>
              <a:rPr lang="en-GB" sz="1400" dirty="0">
                <a:solidFill>
                  <a:srgbClr val="000000"/>
                </a:solidFill>
              </a:rPr>
              <a:t>., </a:t>
            </a:r>
            <a:r>
              <a:rPr lang="en-GB" sz="1400" dirty="0" err="1">
                <a:solidFill>
                  <a:srgbClr val="000000"/>
                </a:solidFill>
              </a:rPr>
              <a:t>Shelhamer</a:t>
            </a:r>
            <a:r>
              <a:rPr lang="en-GB" sz="1400" dirty="0">
                <a:solidFill>
                  <a:srgbClr val="000000"/>
                </a:solidFill>
              </a:rPr>
              <a:t>, E., Darrel, T., 2015. </a:t>
            </a:r>
            <a:r>
              <a:rPr lang="en-GB" sz="1400" b="1" dirty="0">
                <a:solidFill>
                  <a:srgbClr val="000000"/>
                </a:solidFill>
              </a:rPr>
              <a:t>Fully Convolutional Networks for Semantic Segmentation</a:t>
            </a:r>
            <a:r>
              <a:rPr lang="en-GB" sz="1400" dirty="0">
                <a:solidFill>
                  <a:srgbClr val="000000"/>
                </a:solidFill>
              </a:rPr>
              <a:t>, arXiv:1411.4038</a:t>
            </a:r>
          </a:p>
        </p:txBody>
      </p:sp>
    </p:spTree>
    <p:extLst>
      <p:ext uri="{BB962C8B-B14F-4D97-AF65-F5344CB8AC3E}">
        <p14:creationId xmlns:p14="http://schemas.microsoft.com/office/powerpoint/2010/main" val="3787326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7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Immagine 1" descr="Immagine che contiene schizzo, cubo&#10;&#10;Descrizione generata automaticamente">
            <a:extLst>
              <a:ext uri="{FF2B5EF4-FFF2-40B4-BE49-F238E27FC236}">
                <a16:creationId xmlns:a16="http://schemas.microsoft.com/office/drawing/2014/main" id="{DFE6AF42-14D0-8077-D827-E76766171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9" y="2420888"/>
            <a:ext cx="7939881" cy="293489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2B032BE-B19F-555F-A6BB-ADE255F6774D}"/>
              </a:ext>
            </a:extLst>
          </p:cNvPr>
          <p:cNvSpPr txBox="1"/>
          <p:nvPr/>
        </p:nvSpPr>
        <p:spPr>
          <a:xfrm>
            <a:off x="3795813" y="162987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solidFill>
                  <a:srgbClr val="000000"/>
                </a:solidFill>
              </a:rPr>
              <a:t>INPUTS </a:t>
            </a: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1C9F9D-A941-F0AA-AF61-59B018D48D9D}"/>
              </a:ext>
            </a:extLst>
          </p:cNvPr>
          <p:cNvSpPr txBox="1"/>
          <p:nvPr/>
        </p:nvSpPr>
        <p:spPr>
          <a:xfrm>
            <a:off x="3336512" y="5408136"/>
            <a:ext cx="202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solidFill>
                  <a:srgbClr val="000000"/>
                </a:solidFill>
              </a:rPr>
              <a:t>FEATURE MAPS </a:t>
            </a:r>
            <a:endParaRPr lang="en-GB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56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D949402-DE72-955E-2D38-A96F9EA859D1}"/>
              </a:ext>
            </a:extLst>
          </p:cNvPr>
          <p:cNvGrpSpPr/>
          <p:nvPr/>
        </p:nvGrpSpPr>
        <p:grpSpPr>
          <a:xfrm>
            <a:off x="395625" y="2060848"/>
            <a:ext cx="8352749" cy="3610609"/>
            <a:chOff x="395625" y="2060848"/>
            <a:chExt cx="8352749" cy="3610609"/>
          </a:xfrm>
        </p:grpSpPr>
        <p:pic>
          <p:nvPicPr>
            <p:cNvPr id="3" name="Immagine 2" descr="Immagine che contiene mammifero, gatto, Baffi, Gatti di taglia piccola e media&#10;&#10;Descrizione generata automaticamente">
              <a:extLst>
                <a:ext uri="{FF2B5EF4-FFF2-40B4-BE49-F238E27FC236}">
                  <a16:creationId xmlns:a16="http://schemas.microsoft.com/office/drawing/2014/main" id="{200A8BD9-4538-3964-3ACA-3E9ADAD20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"/>
            <a:stretch/>
          </p:blipFill>
          <p:spPr>
            <a:xfrm>
              <a:off x="395625" y="2060848"/>
              <a:ext cx="3638481" cy="2449838"/>
            </a:xfrm>
            <a:prstGeom prst="rect">
              <a:avLst/>
            </a:prstGeom>
          </p:spPr>
        </p:pic>
        <p:pic>
          <p:nvPicPr>
            <p:cNvPr id="5" name="Immagine 4" descr="Immagine che contiene mammifero, Baffi, Felidae, bianco e nero&#10;&#10;Descrizione generata automaticamente">
              <a:extLst>
                <a:ext uri="{FF2B5EF4-FFF2-40B4-BE49-F238E27FC236}">
                  <a16:creationId xmlns:a16="http://schemas.microsoft.com/office/drawing/2014/main" id="{D991C3AB-1C63-D985-EACA-11BA8820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053" y="2060848"/>
              <a:ext cx="3627321" cy="2421933"/>
            </a:xfrm>
            <a:prstGeom prst="rect">
              <a:avLst/>
            </a:prstGeom>
          </p:spPr>
        </p:pic>
        <p:pic>
          <p:nvPicPr>
            <p:cNvPr id="4" name="Immagine 3" descr="Immagine che contiene nero, oscurità, bianco e nero&#10;&#10;Descrizione generata automaticamente">
              <a:extLst>
                <a:ext uri="{FF2B5EF4-FFF2-40B4-BE49-F238E27FC236}">
                  <a16:creationId xmlns:a16="http://schemas.microsoft.com/office/drawing/2014/main" id="{5D29B017-348C-EB8B-A288-B79642232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708" y="3751137"/>
              <a:ext cx="1882584" cy="1920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7449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22/05/2023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9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76EAB8-782B-D54E-F98B-83B73D121545}"/>
              </a:ext>
            </a:extLst>
          </p:cNvPr>
          <p:cNvSpPr txBox="1"/>
          <p:nvPr/>
        </p:nvSpPr>
        <p:spPr>
          <a:xfrm>
            <a:off x="2878107" y="473692"/>
            <a:ext cx="3370293" cy="57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rgbClr val="000000"/>
                </a:solidFill>
              </a:rPr>
              <a:t>Vision Transformer</a:t>
            </a:r>
            <a:endParaRPr lang="en-GB" sz="1800" dirty="0">
              <a:solidFill>
                <a:srgbClr val="000000"/>
              </a:solidFill>
            </a:endParaRPr>
          </a:p>
        </p:txBody>
      </p:sp>
      <p:pic>
        <p:nvPicPr>
          <p:cNvPr id="11" name="Immagine 10" descr="Immagine che contiene testo, schermata, grafica, Elementi grafici&#10;&#10;Descrizione generata automaticamente">
            <a:extLst>
              <a:ext uri="{FF2B5EF4-FFF2-40B4-BE49-F238E27FC236}">
                <a16:creationId xmlns:a16="http://schemas.microsoft.com/office/drawing/2014/main" id="{A3C8D7AB-191F-73AF-7565-67DA029E7B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t="2770" r="4447" b="1758"/>
          <a:stretch/>
        </p:blipFill>
        <p:spPr>
          <a:xfrm>
            <a:off x="1764337" y="1224955"/>
            <a:ext cx="5158125" cy="388843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A32557-DBEB-EE7E-AA18-3AE9A3102BAB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Dosovitskiy</a:t>
            </a:r>
            <a:r>
              <a:rPr lang="en-GB" sz="1400" dirty="0">
                <a:solidFill>
                  <a:srgbClr val="000000"/>
                </a:solidFill>
              </a:rPr>
              <a:t>, A., Beyer, L., Kolesnikov, A.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2020. </a:t>
            </a:r>
            <a:r>
              <a:rPr lang="en-GB" sz="1400" b="1" dirty="0">
                <a:solidFill>
                  <a:srgbClr val="000000"/>
                </a:solidFill>
              </a:rPr>
              <a:t>An Image is Worth 16x16 Words: Transformers for Image Recognition at Scale</a:t>
            </a:r>
            <a:r>
              <a:rPr lang="en-GB" sz="1400" dirty="0">
                <a:solidFill>
                  <a:srgbClr val="000000"/>
                </a:solidFill>
              </a:rPr>
              <a:t>, arXiv:2010.11929v2</a:t>
            </a:r>
          </a:p>
        </p:txBody>
      </p:sp>
    </p:spTree>
    <p:extLst>
      <p:ext uri="{BB962C8B-B14F-4D97-AF65-F5344CB8AC3E}">
        <p14:creationId xmlns:p14="http://schemas.microsoft.com/office/powerpoint/2010/main" val="198352141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6709</TotalTime>
  <Words>3874</Words>
  <Application>Microsoft Office PowerPoint</Application>
  <PresentationFormat>Presentazione su schermo (4:3)</PresentationFormat>
  <Paragraphs>410</Paragraphs>
  <Slides>43</Slides>
  <Notes>40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45" baseType="lpstr">
      <vt:lpstr>Arial</vt:lpstr>
      <vt:lpstr>la sapienza</vt:lpstr>
      <vt:lpstr>nnAttention U-net for Brain Tumor Segmentation</vt:lpstr>
      <vt:lpstr>Introduction</vt:lpstr>
      <vt:lpstr>Computer Vision</vt:lpstr>
      <vt:lpstr>Presentazione standard di PowerPoint</vt:lpstr>
      <vt:lpstr>Key Concepts</vt:lpstr>
      <vt:lpstr>Presentazione standard di PowerPoint</vt:lpstr>
      <vt:lpstr>Convolution</vt:lpstr>
      <vt:lpstr>Convolution</vt:lpstr>
      <vt:lpstr>Presentazione standard di PowerPoint</vt:lpstr>
      <vt:lpstr>Attention</vt:lpstr>
      <vt:lpstr>Attention</vt:lpstr>
      <vt:lpstr>Attention</vt:lpstr>
      <vt:lpstr>Main Work</vt:lpstr>
      <vt:lpstr>The problem</vt:lpstr>
      <vt:lpstr>The problem</vt:lpstr>
      <vt:lpstr>A multimodal problem</vt:lpstr>
      <vt:lpstr>Literature Overview</vt:lpstr>
      <vt:lpstr>SegResNet</vt:lpstr>
      <vt:lpstr>Shifted Windows Transformer</vt:lpstr>
      <vt:lpstr>Shifted Window Mechanism</vt:lpstr>
      <vt:lpstr>Presentazione standard di PowerPoint</vt:lpstr>
      <vt:lpstr>Swin UNetTRansformer (Swin UNETR)</vt:lpstr>
      <vt:lpstr>Attention U-Net</vt:lpstr>
      <vt:lpstr>Presentazione standard di PowerPoint</vt:lpstr>
      <vt:lpstr>nnAttention U-Net</vt:lpstr>
      <vt:lpstr>Methodology</vt:lpstr>
      <vt:lpstr>Hypertuning and Ablation Studies</vt:lpstr>
      <vt:lpstr>Hypertuning and Ablation Studies</vt:lpstr>
      <vt:lpstr>Hypertuning and Ablation Studies</vt:lpstr>
      <vt:lpstr>Hypertuning and Ablation Studies</vt:lpstr>
      <vt:lpstr>Hypertuning and Ablation Studies</vt:lpstr>
      <vt:lpstr>Hypertuning and Ablation Studies</vt:lpstr>
      <vt:lpstr>Hypertuning and Ablation Studies</vt:lpstr>
      <vt:lpstr>Hypertuning and Ablation Studies</vt:lpstr>
      <vt:lpstr>Hypertuning and Ablation Studies</vt:lpstr>
      <vt:lpstr>Quantitative Results</vt:lpstr>
      <vt:lpstr>Presentazione standard di PowerPoint</vt:lpstr>
      <vt:lpstr>Presentazione standard di PowerPoint</vt:lpstr>
      <vt:lpstr>Qualitative Results</vt:lpstr>
      <vt:lpstr>Presentazione standard di PowerPoint</vt:lpstr>
      <vt:lpstr>Future Work</vt:lpstr>
      <vt:lpstr>Future Work</vt:lpstr>
      <vt:lpstr>Thanks for the Attention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mattia capparella</cp:lastModifiedBy>
  <cp:revision>206</cp:revision>
  <dcterms:created xsi:type="dcterms:W3CDTF">2006-11-20T16:13:10Z</dcterms:created>
  <dcterms:modified xsi:type="dcterms:W3CDTF">2023-05-22T07:17:29Z</dcterms:modified>
  <cp:category/>
</cp:coreProperties>
</file>